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3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29421-0AA7-4102-A269-43B298770907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774546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F79544-5722-42C7-935A-D7DEA7E052B6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243171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A5797F-36CD-49BB-8275-BC564583FD0B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723250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FBAFE4-7217-4BD3-B11A-13B89CD3D70F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767237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6238F7-0302-43D6-98FD-BD25F80B0920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487723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AFFB00-EAAF-490A-ADBA-C2485037CD9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148769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56FF60-6FB9-4799-9F9C-10D887DDE0AA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543241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393849-0AFB-481E-8140-7EC926FEA85E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60925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0FDB76-C425-432F-831B-68BC3D14953D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4398314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60E13-5913-4D5C-AD53-0B24A4DAB9A5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2470238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6F3F4-2E1B-4F6F-AC5E-29A1096A43B6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770262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bg-BG" alt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6525773F-C50A-4378-A944-FA9927F1CD95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16460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bg-BG" altLang="bg-BG" smtClean="0"/>
              <a:t>Click to edit Master text styles</a:t>
            </a:r>
          </a:p>
          <a:p>
            <a:pPr lvl="1"/>
            <a:r>
              <a:rPr lang="bg-BG" altLang="bg-BG" smtClean="0"/>
              <a:t>Second level</a:t>
            </a:r>
          </a:p>
          <a:p>
            <a:pPr lvl="2"/>
            <a:r>
              <a:rPr lang="bg-BG" altLang="bg-BG" smtClean="0"/>
              <a:t>Third level</a:t>
            </a:r>
          </a:p>
          <a:p>
            <a:pPr lvl="3"/>
            <a:r>
              <a:rPr lang="bg-BG" altLang="bg-BG" smtClean="0"/>
              <a:t>Fourth level</a:t>
            </a:r>
          </a:p>
          <a:p>
            <a:pPr lvl="4"/>
            <a:r>
              <a:rPr lang="bg-BG" altLang="bg-BG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bg-BG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bg-BG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C3336B-DF5D-4B6B-8172-581F8052E654}" type="slidenum">
              <a:rPr lang="bg-BG" altLang="bg-BG"/>
              <a:pPr/>
              <a:t>‹#›</a:t>
            </a:fld>
            <a:endParaRPr lang="bg-BG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ravmir.ru/wp-content/uploads/2009/06/untitled.jp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cirota.ru/forum/images/90/90695.jpe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hyperlink" Target="http://www.gazetachel.ru/upload/iblock/956/25.09.2008_12_vn.jpg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s60.radikal.ru/i167/0904/f2/3ba4064e2e4e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hyperlink" Target="http://www.dikins.org.ua/foto/m_110Fruits2.jpg" TargetMode="External"/><Relationship Id="rId10" Type="http://schemas.openxmlformats.org/officeDocument/2006/relationships/hyperlink" Target="http://s39.radikal.ru/i084/0902/00/83268b105461.jpg" TargetMode="External"/><Relationship Id="rId4" Type="http://schemas.openxmlformats.org/officeDocument/2006/relationships/image" Target="../media/image16.jpe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Картинка 26 из 453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92150"/>
            <a:ext cx="4248150" cy="422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4787900" y="981075"/>
            <a:ext cx="3832225" cy="582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endParaRPr lang="bg-BG" altLang="bg-BG" sz="2000" b="1"/>
          </a:p>
          <a:p>
            <a:pPr algn="ctr"/>
            <a:r>
              <a:rPr lang="bg-BG" altLang="bg-BG" sz="2000" b="1"/>
              <a:t>ПРЕЗЕНТАЦИЯ </a:t>
            </a:r>
          </a:p>
          <a:p>
            <a:pPr algn="ctr"/>
            <a:r>
              <a:rPr lang="bg-BG" altLang="bg-BG" sz="2000" b="1"/>
              <a:t>,,НАСЪРЧАВАНЕ НА</a:t>
            </a:r>
          </a:p>
          <a:p>
            <a:pPr algn="ctr"/>
            <a:r>
              <a:rPr lang="bg-BG" altLang="bg-BG" sz="2000" b="1"/>
              <a:t>ТОЛЕРАНТНОСТТА В</a:t>
            </a:r>
          </a:p>
          <a:p>
            <a:pPr algn="ctr"/>
            <a:r>
              <a:rPr lang="bg-BG" altLang="bg-BG" sz="2000" b="1"/>
              <a:t>ОБЩУВАНЕТО”</a:t>
            </a:r>
          </a:p>
          <a:p>
            <a:pPr algn="ctr"/>
            <a:endParaRPr lang="bg-BG" altLang="bg-BG" sz="2000" b="1"/>
          </a:p>
          <a:p>
            <a:pPr algn="ctr"/>
            <a:endParaRPr lang="bg-BG" altLang="bg-BG" sz="2000" b="1"/>
          </a:p>
          <a:p>
            <a:pPr algn="ctr"/>
            <a:endParaRPr lang="bg-BG" altLang="bg-BG" sz="2000" b="1">
              <a:solidFill>
                <a:srgbClr val="CC0000"/>
              </a:solidFill>
            </a:endParaRPr>
          </a:p>
          <a:p>
            <a:pPr algn="ctr"/>
            <a:r>
              <a:rPr lang="bg-BG" altLang="bg-BG" b="1">
                <a:solidFill>
                  <a:schemeClr val="accent2"/>
                </a:solidFill>
              </a:rPr>
              <a:t>РАЗПРОСРАНЯВАТ:</a:t>
            </a:r>
            <a:br>
              <a:rPr lang="bg-BG" altLang="bg-BG" b="1">
                <a:solidFill>
                  <a:schemeClr val="accent2"/>
                </a:solidFill>
              </a:rPr>
            </a:br>
            <a:r>
              <a:rPr lang="bg-BG" altLang="bg-BG" b="1">
                <a:solidFill>
                  <a:schemeClr val="accent2"/>
                </a:solidFill>
              </a:rPr>
              <a:t>МЕСТНА КОМИСИЯ ЗА БОРБА СРЕЩУ ПРОТИВООБЩЕСТВЕНИТЕ ПРОЯВИ НА МАЛОЛЕТНИТЕ И НЕПЪЛНОЛЕТНИТЕ – ОБЩИНА ЯКОРУДА И   УЧИЛИЩНИТЕ КОМИСИИ ЗА ПРЕВЕНЦИЯ НА ПРОТИВООБЩЕСТВЕНИТЕ ПРОЯВИ НА УЧЕНИЦИТЕ</a:t>
            </a:r>
            <a:endParaRPr lang="bg-BG" altLang="bg-BG" b="1">
              <a:solidFill>
                <a:srgbClr val="CC0000"/>
              </a:solidFill>
            </a:endParaRPr>
          </a:p>
          <a:p>
            <a:endParaRPr lang="bg-BG" altLang="bg-BG" b="1">
              <a:solidFill>
                <a:srgbClr val="CC0000"/>
              </a:solidFill>
            </a:endParaRPr>
          </a:p>
          <a:p>
            <a:endParaRPr lang="bg-BG" altLang="bg-BG" b="1">
              <a:solidFill>
                <a:srgbClr val="CC0000"/>
              </a:solidFill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800100" y="246063"/>
            <a:ext cx="79041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bg-BG" altLang="bg-BG" sz="2000" b="1"/>
              <a:t>16 НОЕМВРИ – МЕЖДУНАРОДЕН ДЕН НА ТОЛЕРАНТНОСТТА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323850" y="765175"/>
            <a:ext cx="7632700" cy="393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bg-BG" altLang="bg-BG" sz="3200" b="1">
              <a:solidFill>
                <a:srgbClr val="006600"/>
              </a:solidFill>
            </a:endParaRPr>
          </a:p>
          <a:p>
            <a:r>
              <a:rPr lang="bg-BG" altLang="bg-BG" sz="2000" b="1">
                <a:solidFill>
                  <a:srgbClr val="006600"/>
                </a:solidFill>
              </a:rPr>
              <a:t>Сега, когато можем:</a:t>
            </a:r>
          </a:p>
          <a:p>
            <a:endParaRPr lang="bg-BG" altLang="bg-BG" sz="2000" b="1">
              <a:solidFill>
                <a:srgbClr val="006600"/>
              </a:solidFill>
            </a:endParaRPr>
          </a:p>
          <a:p>
            <a:r>
              <a:rPr lang="bg-BG" altLang="bg-BG" sz="2000" b="1">
                <a:solidFill>
                  <a:srgbClr val="006600"/>
                </a:solidFill>
              </a:rPr>
              <a:t>Да летим във въздуха като птици,</a:t>
            </a:r>
          </a:p>
          <a:p>
            <a:r>
              <a:rPr lang="bg-BG" altLang="bg-BG" sz="2000" b="1">
                <a:solidFill>
                  <a:srgbClr val="006600"/>
                </a:solidFill>
              </a:rPr>
              <a:t> </a:t>
            </a:r>
          </a:p>
          <a:p>
            <a:r>
              <a:rPr lang="bg-BG" altLang="bg-BG" sz="2000" b="1">
                <a:solidFill>
                  <a:srgbClr val="006600"/>
                </a:solidFill>
              </a:rPr>
              <a:t>Да плуваме под водата като риби,</a:t>
            </a:r>
            <a:endParaRPr lang="ru-RU" altLang="bg-BG" sz="2000" b="1">
              <a:solidFill>
                <a:srgbClr val="006600"/>
              </a:solidFill>
            </a:endParaRPr>
          </a:p>
          <a:p>
            <a:endParaRPr lang="ru-RU" altLang="bg-BG" sz="2000" b="1">
              <a:solidFill>
                <a:srgbClr val="006600"/>
              </a:solidFill>
            </a:endParaRPr>
          </a:p>
          <a:p>
            <a:r>
              <a:rPr lang="ru-RU" altLang="bg-BG" sz="2000" b="1">
                <a:solidFill>
                  <a:srgbClr val="006600"/>
                </a:solidFill>
              </a:rPr>
              <a:t>Не ни остава нищо друго:</a:t>
            </a:r>
          </a:p>
          <a:p>
            <a:endParaRPr lang="ru-RU" altLang="bg-BG" sz="2000" b="1">
              <a:solidFill>
                <a:srgbClr val="006600"/>
              </a:solidFill>
            </a:endParaRPr>
          </a:p>
          <a:p>
            <a:r>
              <a:rPr lang="ru-RU" altLang="bg-BG" sz="2000" b="1">
                <a:solidFill>
                  <a:srgbClr val="006600"/>
                </a:solidFill>
              </a:rPr>
              <a:t>Да се научим да живеем на зем</a:t>
            </a:r>
            <a:r>
              <a:rPr lang="bg-BG" altLang="bg-BG" sz="2000" b="1">
                <a:solidFill>
                  <a:srgbClr val="006600"/>
                </a:solidFill>
              </a:rPr>
              <a:t>я</a:t>
            </a:r>
            <a:r>
              <a:rPr lang="ru-RU" altLang="bg-BG" sz="2000" b="1">
                <a:solidFill>
                  <a:srgbClr val="006600"/>
                </a:solidFill>
              </a:rPr>
              <a:t>та </a:t>
            </a:r>
          </a:p>
          <a:p>
            <a:endParaRPr lang="ru-RU" altLang="bg-BG" sz="2000" b="1">
              <a:solidFill>
                <a:srgbClr val="006600"/>
              </a:solidFill>
            </a:endParaRPr>
          </a:p>
          <a:p>
            <a:r>
              <a:rPr lang="ru-RU" altLang="bg-BG" sz="2000" b="1">
                <a:solidFill>
                  <a:srgbClr val="006600"/>
                </a:solidFill>
              </a:rPr>
              <a:t>като ХОРА!!!!!</a:t>
            </a:r>
            <a:endParaRPr lang="bg-BG" altLang="bg-BG" sz="2000" b="1">
              <a:solidFill>
                <a:srgbClr val="006600"/>
              </a:solidFill>
            </a:endParaRPr>
          </a:p>
        </p:txBody>
      </p: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1908175" y="5300663"/>
            <a:ext cx="40322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3200" b="1">
                <a:solidFill>
                  <a:srgbClr val="990033"/>
                </a:solidFill>
              </a:rPr>
              <a:t>Б. Шоу</a:t>
            </a:r>
          </a:p>
        </p:txBody>
      </p:sp>
      <p:pic>
        <p:nvPicPr>
          <p:cNvPr id="5126" name="il_fi" descr="tolerantnost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125538"/>
            <a:ext cx="3333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2195513" y="620713"/>
            <a:ext cx="457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4000" b="1">
                <a:solidFill>
                  <a:srgbClr val="990033"/>
                </a:solidFill>
              </a:rPr>
              <a:t>Толерантност –</a:t>
            </a:r>
          </a:p>
          <a:p>
            <a:r>
              <a:rPr lang="ru-RU" altLang="bg-BG" sz="4000" b="1">
                <a:solidFill>
                  <a:srgbClr val="990033"/>
                </a:solidFill>
              </a:rPr>
              <a:t>синоним на:</a:t>
            </a:r>
          </a:p>
        </p:txBody>
      </p:sp>
      <p:sp>
        <p:nvSpPr>
          <p:cNvPr id="7174" name="WordArt 6"/>
          <p:cNvSpPr>
            <a:spLocks noChangeArrowheads="1" noChangeShapeType="1" noTextEdit="1"/>
          </p:cNvSpPr>
          <p:nvPr/>
        </p:nvSpPr>
        <p:spPr bwMode="auto">
          <a:xfrm rot="-1297116">
            <a:off x="606425" y="3025775"/>
            <a:ext cx="3275013" cy="1535113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bg-BG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666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търпимост</a:t>
            </a:r>
          </a:p>
        </p:txBody>
      </p:sp>
      <p:sp>
        <p:nvSpPr>
          <p:cNvPr id="7175" name="WordArt 7"/>
          <p:cNvSpPr>
            <a:spLocks noChangeArrowheads="1" noChangeShapeType="1" noTextEdit="1"/>
          </p:cNvSpPr>
          <p:nvPr/>
        </p:nvSpPr>
        <p:spPr bwMode="auto">
          <a:xfrm rot="-1763068">
            <a:off x="1144588" y="3157538"/>
            <a:ext cx="7559675" cy="1541462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bg-BG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714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зачитане на чуждото мнение </a:t>
            </a:r>
          </a:p>
        </p:txBody>
      </p:sp>
      <p:sp>
        <p:nvSpPr>
          <p:cNvPr id="7176" name="WordArt 8"/>
          <p:cNvSpPr>
            <a:spLocks noChangeArrowheads="1" noChangeShapeType="1" noTextEdit="1"/>
          </p:cNvSpPr>
          <p:nvPr/>
        </p:nvSpPr>
        <p:spPr bwMode="auto">
          <a:xfrm rot="-1194638">
            <a:off x="4808538" y="4119563"/>
            <a:ext cx="3646487" cy="19939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bg-BG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654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 panose="020B0806030902050204" pitchFamily="34" charset="0"/>
              </a:rPr>
              <a:t>лоялност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Картинка 289 из 454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88913"/>
            <a:ext cx="507682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Картинка 259 из 454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49275"/>
            <a:ext cx="3024188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755650" y="3573463"/>
            <a:ext cx="7632700" cy="308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2800" b="1">
                <a:solidFill>
                  <a:srgbClr val="FF0000"/>
                </a:solidFill>
              </a:rPr>
              <a:t>Толерантността </a:t>
            </a:r>
            <a:r>
              <a:rPr lang="ru-RU" altLang="bg-BG" sz="2800"/>
              <a:t> </a:t>
            </a:r>
            <a:r>
              <a:rPr lang="ru-RU" altLang="bg-BG" sz="2800" b="1">
                <a:solidFill>
                  <a:schemeClr val="accent2"/>
                </a:solidFill>
              </a:rPr>
              <a:t>като качество на личността се проявява, когато приемаме различните от нас;</a:t>
            </a:r>
          </a:p>
          <a:p>
            <a:r>
              <a:rPr lang="ru-RU" altLang="bg-BG" sz="2800" b="1">
                <a:solidFill>
                  <a:schemeClr val="accent2"/>
                </a:solidFill>
              </a:rPr>
              <a:t>когато приемаме човека такъв, какъвто е, без значение от каква националност и вяра е; как изглежда, каква култура и традиции има.</a:t>
            </a:r>
            <a:r>
              <a:rPr lang="ru-RU" altLang="bg-BG" sz="28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1692275" y="260350"/>
            <a:ext cx="64293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bg-BG" sz="3600" b="1">
                <a:solidFill>
                  <a:srgbClr val="990033"/>
                </a:solidFill>
              </a:rPr>
              <a:t>Проява на нетолерантност.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539750" y="1341438"/>
            <a:ext cx="7632700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2400" b="1">
                <a:solidFill>
                  <a:srgbClr val="003399"/>
                </a:solidFill>
              </a:rPr>
              <a:t>- Обиждаш, присмиваш се, показваш пренебрежение към различния от теб; </a:t>
            </a:r>
          </a:p>
          <a:p>
            <a:r>
              <a:rPr lang="ru-RU" altLang="bg-BG" sz="2400" b="1"/>
              <a:t>-  </a:t>
            </a:r>
            <a:r>
              <a:rPr lang="ru-RU" altLang="bg-BG" sz="2400" b="1">
                <a:solidFill>
                  <a:srgbClr val="FF0000"/>
                </a:solidFill>
              </a:rPr>
              <a:t>Игнориране (не разговаряш, изолираш събеседника); </a:t>
            </a:r>
          </a:p>
          <a:p>
            <a:r>
              <a:rPr lang="ru-RU" altLang="bg-BG" sz="2400" b="1"/>
              <a:t> - </a:t>
            </a:r>
            <a:r>
              <a:rPr lang="ru-RU" altLang="bg-BG" sz="2400" b="1">
                <a:solidFill>
                  <a:schemeClr val="accent2"/>
                </a:solidFill>
              </a:rPr>
              <a:t>Предубеждение и предразсъдъци (съставяш си погрешна мнение за човека, защото е от различен пол, раса етническа група, култура); </a:t>
            </a:r>
          </a:p>
          <a:p>
            <a:r>
              <a:rPr lang="ru-RU" altLang="bg-BG" sz="2400" b="1"/>
              <a:t>- </a:t>
            </a:r>
            <a:r>
              <a:rPr lang="ru-RU" altLang="bg-BG" sz="2400" b="1">
                <a:solidFill>
                  <a:srgbClr val="FF0000"/>
                </a:solidFill>
              </a:rPr>
              <a:t>Етноцентризъм (приемаш само своите ценности и традиции и ги налагаш на останалите групи, защото мислиш, че са най- добри);</a:t>
            </a:r>
            <a:r>
              <a:rPr lang="ru-RU" altLang="bg-BG"/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539750" y="260350"/>
            <a:ext cx="6769100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2400" b="1">
                <a:solidFill>
                  <a:srgbClr val="CC00CC"/>
                </a:solidFill>
              </a:rPr>
              <a:t> -  </a:t>
            </a:r>
            <a:r>
              <a:rPr lang="ru-RU" altLang="bg-BG" sz="2400" b="1">
                <a:solidFill>
                  <a:srgbClr val="FF0000"/>
                </a:solidFill>
              </a:rPr>
              <a:t>Оскверняваш религиозните символи на другите; </a:t>
            </a:r>
          </a:p>
          <a:p>
            <a:r>
              <a:rPr lang="ru-RU" altLang="bg-BG" sz="2400" b="1">
                <a:solidFill>
                  <a:schemeClr val="accent2"/>
                </a:solidFill>
              </a:rPr>
              <a:t>-  Религиозно преследваш хората, които не са от твоето вероизповедание;</a:t>
            </a:r>
          </a:p>
          <a:p>
            <a:r>
              <a:rPr lang="ru-RU" altLang="bg-BG" sz="2400" b="1">
                <a:solidFill>
                  <a:srgbClr val="CC00CC"/>
                </a:solidFill>
              </a:rPr>
              <a:t>  - </a:t>
            </a:r>
            <a:r>
              <a:rPr lang="ru-RU" altLang="bg-BG" sz="2400" b="1">
                <a:solidFill>
                  <a:srgbClr val="FF0000"/>
                </a:solidFill>
              </a:rPr>
              <a:t>Отделяш различните от теб в отделни селища  или ги изпращаш насилствено в изгнание.</a:t>
            </a:r>
            <a:r>
              <a:rPr lang="ru-RU" altLang="bg-BG" sz="2400"/>
              <a:t> </a:t>
            </a:r>
          </a:p>
          <a:p>
            <a:endParaRPr lang="ru-RU" altLang="bg-BG" sz="2400"/>
          </a:p>
        </p:txBody>
      </p:sp>
      <p:pic>
        <p:nvPicPr>
          <p:cNvPr id="9221" name="Picture 5" descr="Картинка 24 из 284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997200"/>
            <a:ext cx="5651500" cy="356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2195513" y="188913"/>
            <a:ext cx="4500562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2800" b="1" i="1">
                <a:solidFill>
                  <a:srgbClr val="990033"/>
                </a:solidFill>
              </a:rPr>
              <a:t>Определение </a:t>
            </a:r>
          </a:p>
          <a:p>
            <a:r>
              <a:rPr lang="ru-RU" altLang="bg-BG" sz="2800" b="1" i="1">
                <a:solidFill>
                  <a:srgbClr val="990033"/>
                </a:solidFill>
              </a:rPr>
              <a:t>за толерантност :</a:t>
            </a:r>
          </a:p>
        </p:txBody>
      </p:sp>
      <p:pic>
        <p:nvPicPr>
          <p:cNvPr id="10245" name="Picture 5" descr="Картина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2133600"/>
            <a:ext cx="3524250" cy="261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1412875"/>
            <a:ext cx="5578475" cy="405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2000" b="1">
                <a:solidFill>
                  <a:srgbClr val="003399"/>
                </a:solidFill>
              </a:rPr>
              <a:t>- Сътрудничество, в дух на партньорство.</a:t>
            </a:r>
          </a:p>
          <a:p>
            <a:r>
              <a:rPr lang="ru-RU" altLang="bg-BG" sz="2000" b="1">
                <a:solidFill>
                  <a:srgbClr val="003399"/>
                </a:solidFill>
              </a:rPr>
              <a:t> </a:t>
            </a:r>
          </a:p>
          <a:p>
            <a:r>
              <a:rPr lang="ru-RU" altLang="bg-BG" sz="2000" b="1">
                <a:solidFill>
                  <a:srgbClr val="003399"/>
                </a:solidFill>
              </a:rPr>
              <a:t>- Готовност да се съобразяваме с чуждото мнение.  </a:t>
            </a:r>
          </a:p>
          <a:p>
            <a:r>
              <a:rPr lang="ru-RU" altLang="bg-BG" sz="2000" b="1">
                <a:solidFill>
                  <a:srgbClr val="003399"/>
                </a:solidFill>
              </a:rPr>
              <a:t> </a:t>
            </a:r>
          </a:p>
          <a:p>
            <a:r>
              <a:rPr lang="ru-RU" altLang="bg-BG" sz="2000" b="1">
                <a:solidFill>
                  <a:srgbClr val="003399"/>
                </a:solidFill>
              </a:rPr>
              <a:t>- Уважение на човешкото достойнство.</a:t>
            </a:r>
          </a:p>
          <a:p>
            <a:endParaRPr lang="ru-RU" altLang="bg-BG" sz="2000" b="1">
              <a:solidFill>
                <a:srgbClr val="003399"/>
              </a:solidFill>
            </a:endParaRPr>
          </a:p>
          <a:p>
            <a:r>
              <a:rPr lang="ru-RU" altLang="bg-BG" sz="2000" b="1">
                <a:solidFill>
                  <a:srgbClr val="003399"/>
                </a:solidFill>
              </a:rPr>
              <a:t>- Зачитане правата на другите. </a:t>
            </a:r>
          </a:p>
          <a:p>
            <a:endParaRPr lang="ru-RU" altLang="bg-BG" sz="2000" b="1">
              <a:solidFill>
                <a:srgbClr val="003399"/>
              </a:solidFill>
            </a:endParaRPr>
          </a:p>
          <a:p>
            <a:r>
              <a:rPr lang="ru-RU" altLang="bg-BG" sz="2000" b="1">
                <a:solidFill>
                  <a:srgbClr val="003399"/>
                </a:solidFill>
              </a:rPr>
              <a:t>- Приемане на другите, каквито са. </a:t>
            </a:r>
          </a:p>
          <a:p>
            <a:endParaRPr lang="ru-RU" altLang="bg-BG" sz="2000" b="1">
              <a:solidFill>
                <a:srgbClr val="003399"/>
              </a:solidFill>
            </a:endParaRPr>
          </a:p>
          <a:p>
            <a:r>
              <a:rPr lang="ru-RU" altLang="bg-BG" sz="2000" b="1">
                <a:solidFill>
                  <a:srgbClr val="003399"/>
                </a:solidFill>
              </a:rPr>
              <a:t>- Способност да се поставиш на мястото на другия.</a:t>
            </a:r>
            <a:endParaRPr lang="bg-BG" altLang="bg-BG" sz="2000" b="1">
              <a:solidFill>
                <a:srgbClr val="003399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 descr="Картина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557338"/>
            <a:ext cx="3665537" cy="3681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4067175" y="836613"/>
            <a:ext cx="4716463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2400" b="1">
                <a:solidFill>
                  <a:srgbClr val="003399"/>
                </a:solidFill>
              </a:rPr>
              <a:t>- Признание на многообразията. </a:t>
            </a:r>
          </a:p>
          <a:p>
            <a:endParaRPr lang="ru-RU" altLang="bg-BG" sz="2400" b="1">
              <a:solidFill>
                <a:srgbClr val="003399"/>
              </a:solidFill>
            </a:endParaRPr>
          </a:p>
          <a:p>
            <a:r>
              <a:rPr lang="ru-RU" altLang="bg-BG" sz="2400" b="1">
                <a:solidFill>
                  <a:srgbClr val="003399"/>
                </a:solidFill>
              </a:rPr>
              <a:t>- Признаване на равенството между хората.</a:t>
            </a:r>
          </a:p>
          <a:p>
            <a:endParaRPr lang="ru-RU" altLang="bg-BG" sz="2400" b="1">
              <a:solidFill>
                <a:srgbClr val="003399"/>
              </a:solidFill>
            </a:endParaRPr>
          </a:p>
          <a:p>
            <a:r>
              <a:rPr lang="ru-RU" altLang="bg-BG" sz="2400" b="1">
                <a:solidFill>
                  <a:srgbClr val="003399"/>
                </a:solidFill>
              </a:rPr>
              <a:t>- Търпимост към чуждото мнение, поведение и религия. </a:t>
            </a:r>
          </a:p>
          <a:p>
            <a:endParaRPr lang="ru-RU" altLang="bg-BG" sz="2400" b="1">
              <a:solidFill>
                <a:srgbClr val="003399"/>
              </a:solidFill>
            </a:endParaRPr>
          </a:p>
          <a:p>
            <a:r>
              <a:rPr lang="ru-RU" altLang="bg-BG" sz="2400" b="1">
                <a:solidFill>
                  <a:srgbClr val="003399"/>
                </a:solidFill>
              </a:rPr>
              <a:t>- Отказ да доминираш над другите, да им причиняваш болка, насилие и вреда.</a:t>
            </a:r>
            <a:r>
              <a:rPr lang="ru-RU" altLang="bg-BG" sz="2400"/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WordArt 4"/>
          <p:cNvSpPr>
            <a:spLocks noChangeArrowheads="1" noChangeShapeType="1" noTextEdit="1"/>
          </p:cNvSpPr>
          <p:nvPr/>
        </p:nvSpPr>
        <p:spPr bwMode="auto">
          <a:xfrm>
            <a:off x="539750" y="1125538"/>
            <a:ext cx="8143875" cy="828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g-BG" sz="54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66FF"/>
                    </a:gs>
                    <a:gs pos="50000">
                      <a:srgbClr val="0066CC"/>
                    </a:gs>
                    <a:gs pos="100000">
                      <a:srgbClr val="FF66FF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990000"/>
                  </a:outerShdw>
                </a:effectLst>
                <a:latin typeface="Impact" panose="020B0806030902050204" pitchFamily="34" charset="0"/>
              </a:rPr>
              <a:t>КАК ДА СТАНЕМ ТОЛЕРАНТНИ ?</a:t>
            </a:r>
          </a:p>
        </p:txBody>
      </p:sp>
      <p:pic>
        <p:nvPicPr>
          <p:cNvPr id="12293" name="Picture 5" descr="BD00146_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565400"/>
            <a:ext cx="4032250" cy="353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395288" y="404813"/>
            <a:ext cx="485298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ja-JP" sz="3600" b="1" i="1">
                <a:effectLst>
                  <a:outerShdw blurRad="38100" dist="38100" dir="2700000" algn="tl">
                    <a:srgbClr val="C0C0C0"/>
                  </a:outerShdw>
                </a:effectLst>
              </a:rPr>
              <a:t>Да се стремим към:</a:t>
            </a:r>
            <a:endParaRPr lang="ru-RU" altLang="bg-BG" sz="3600" b="1" i="1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317" name="Picture 5" descr="j030059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341438"/>
            <a:ext cx="3013075" cy="3040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50825" y="1196975"/>
            <a:ext cx="4645025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ja-JP" sz="2400" b="1">
                <a:solidFill>
                  <a:srgbClr val="003399"/>
                </a:solidFill>
              </a:rPr>
              <a:t>- взаимопознаване; </a:t>
            </a:r>
          </a:p>
          <a:p>
            <a:r>
              <a:rPr lang="ru-RU" altLang="ja-JP" sz="2400" b="1">
                <a:solidFill>
                  <a:srgbClr val="003399"/>
                </a:solidFill>
              </a:rPr>
              <a:t>- взаимоуважение; </a:t>
            </a:r>
          </a:p>
          <a:p>
            <a:r>
              <a:rPr lang="ru-RU" altLang="ja-JP" sz="2400" b="1">
                <a:solidFill>
                  <a:srgbClr val="003399"/>
                </a:solidFill>
              </a:rPr>
              <a:t>- готовност;</a:t>
            </a:r>
          </a:p>
          <a:p>
            <a:r>
              <a:rPr lang="ru-RU" altLang="ja-JP" sz="2400" b="1">
                <a:solidFill>
                  <a:srgbClr val="003399"/>
                </a:solidFill>
              </a:rPr>
              <a:t>- доброжелателност;</a:t>
            </a:r>
          </a:p>
          <a:p>
            <a:r>
              <a:rPr lang="ru-RU" altLang="ja-JP" sz="2400" b="1">
                <a:solidFill>
                  <a:srgbClr val="003399"/>
                </a:solidFill>
              </a:rPr>
              <a:t>- сдържаност; </a:t>
            </a:r>
          </a:p>
          <a:p>
            <a:r>
              <a:rPr lang="ru-RU" altLang="ja-JP" sz="2400" b="1">
                <a:solidFill>
                  <a:srgbClr val="003399"/>
                </a:solidFill>
              </a:rPr>
              <a:t>- отстъпчивост; </a:t>
            </a:r>
          </a:p>
          <a:p>
            <a:pPr>
              <a:buFontTx/>
              <a:buChar char="-"/>
            </a:pPr>
            <a:r>
              <a:rPr lang="ru-RU" altLang="ja-JP" sz="2400" b="1">
                <a:solidFill>
                  <a:srgbClr val="003399"/>
                </a:solidFill>
              </a:rPr>
              <a:t> комуникативност</a:t>
            </a:r>
          </a:p>
          <a:p>
            <a:r>
              <a:rPr lang="ru-RU" altLang="ja-JP" sz="2400" b="1">
                <a:solidFill>
                  <a:srgbClr val="003399"/>
                </a:solidFill>
              </a:rPr>
              <a:t>  /общуване/; </a:t>
            </a:r>
          </a:p>
          <a:p>
            <a:r>
              <a:rPr lang="ru-RU" altLang="ja-JP" sz="2400" b="1">
                <a:solidFill>
                  <a:srgbClr val="003399"/>
                </a:solidFill>
              </a:rPr>
              <a:t>- търпимост......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908175" y="5084763"/>
            <a:ext cx="5614988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ja-JP" sz="28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Да формираме търпимостта във всеки човек още от ранно детство!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WordArt 4"/>
          <p:cNvSpPr>
            <a:spLocks noChangeArrowheads="1" noChangeShapeType="1" noTextEdit="1"/>
          </p:cNvSpPr>
          <p:nvPr/>
        </p:nvSpPr>
        <p:spPr bwMode="auto">
          <a:xfrm>
            <a:off x="1908175" y="549275"/>
            <a:ext cx="4895850" cy="9175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bg-BG" sz="28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КАК ДА СТАНЕМ </a:t>
            </a:r>
          </a:p>
          <a:p>
            <a:pPr algn="ctr"/>
            <a:r>
              <a:rPr lang="bg-BG" sz="28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ТОЛЕРАНТНИ ?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339975" y="1773238"/>
            <a:ext cx="4572000" cy="466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bg-BG" b="1">
                <a:solidFill>
                  <a:srgbClr val="009900"/>
                </a:solidFill>
              </a:rPr>
              <a:t>ТОЛЕРАНТНО ОБЩУВАНЕ И </a:t>
            </a:r>
            <a:endParaRPr lang="bg-BG" altLang="bg-BG" b="1">
              <a:solidFill>
                <a:srgbClr val="009900"/>
              </a:solidFill>
            </a:endParaRPr>
          </a:p>
          <a:p>
            <a:r>
              <a:rPr lang="en-US" altLang="bg-BG" b="1">
                <a:solidFill>
                  <a:srgbClr val="009900"/>
                </a:solidFill>
              </a:rPr>
              <a:t>НАМАЛЯВАНЕ НА АГРЕСИЯТА В УЧИЛИЩЕ</a:t>
            </a:r>
            <a:r>
              <a:rPr lang="bg-BG" altLang="bg-BG" b="1">
                <a:solidFill>
                  <a:srgbClr val="009900"/>
                </a:solidFill>
              </a:rPr>
              <a:t>.</a:t>
            </a:r>
          </a:p>
          <a:p>
            <a:r>
              <a:rPr lang="en-US" altLang="bg-BG">
                <a:solidFill>
                  <a:srgbClr val="009900"/>
                </a:solidFill>
              </a:rPr>
              <a:t> </a:t>
            </a:r>
            <a:endParaRPr lang="bg-BG" altLang="bg-BG">
              <a:solidFill>
                <a:srgbClr val="009900"/>
              </a:solidFill>
            </a:endParaRPr>
          </a:p>
          <a:p>
            <a:r>
              <a:rPr lang="en-US" altLang="bg-BG" b="1">
                <a:solidFill>
                  <a:srgbClr val="FF9900"/>
                </a:solidFill>
              </a:rPr>
              <a:t>ДА БЪДЕМ ПО - ДОБРИ, ЧРЕЗ ЗНАНИЕТО, </a:t>
            </a:r>
            <a:endParaRPr lang="bg-BG" altLang="bg-BG" b="1">
              <a:solidFill>
                <a:srgbClr val="FF9900"/>
              </a:solidFill>
            </a:endParaRPr>
          </a:p>
          <a:p>
            <a:r>
              <a:rPr lang="en-US" altLang="bg-BG" b="1">
                <a:solidFill>
                  <a:srgbClr val="FF9900"/>
                </a:solidFill>
              </a:rPr>
              <a:t>ПЕСНИТЕ И ИГРИТЕ.</a:t>
            </a:r>
            <a:endParaRPr lang="bg-BG" altLang="bg-BG" b="1">
              <a:solidFill>
                <a:srgbClr val="FF9900"/>
              </a:solidFill>
            </a:endParaRPr>
          </a:p>
          <a:p>
            <a:endParaRPr lang="bg-BG" altLang="bg-BG" b="1">
              <a:solidFill>
                <a:srgbClr val="FF9900"/>
              </a:solidFill>
            </a:endParaRPr>
          </a:p>
          <a:p>
            <a:r>
              <a:rPr lang="bg-BG" altLang="bg-BG" b="1">
                <a:solidFill>
                  <a:srgbClr val="CC0000"/>
                </a:solidFill>
              </a:rPr>
              <a:t>ОБРАЗОВАНИЕТО УВЕЛИЧАВА </a:t>
            </a:r>
          </a:p>
          <a:p>
            <a:r>
              <a:rPr lang="bg-BG" altLang="bg-BG" b="1">
                <a:solidFill>
                  <a:srgbClr val="CC0000"/>
                </a:solidFill>
              </a:rPr>
              <a:t>ТОЛЕРАНТНОСТТА И НАМАЛЯВА </a:t>
            </a:r>
          </a:p>
          <a:p>
            <a:r>
              <a:rPr lang="bg-BG" altLang="bg-BG" b="1">
                <a:solidFill>
                  <a:srgbClr val="CC0000"/>
                </a:solidFill>
              </a:rPr>
              <a:t>ПРЕДРАЗСЪДЪЦИТЕ.</a:t>
            </a:r>
          </a:p>
          <a:p>
            <a:endParaRPr lang="bg-BG" altLang="bg-BG" b="1">
              <a:solidFill>
                <a:srgbClr val="CC0000"/>
              </a:solidFill>
            </a:endParaRPr>
          </a:p>
          <a:p>
            <a:r>
              <a:rPr lang="bg-BG" altLang="bg-BG" b="1">
                <a:solidFill>
                  <a:schemeClr val="accent2"/>
                </a:solidFill>
              </a:rPr>
              <a:t>ОБРАЗОВАНИЕТО Е НАЙ-ДОБРАТА ПРОТИВООТРОВА</a:t>
            </a:r>
          </a:p>
          <a:p>
            <a:r>
              <a:rPr lang="bg-BG" altLang="bg-BG" b="1">
                <a:solidFill>
                  <a:schemeClr val="accent2"/>
                </a:solidFill>
              </a:rPr>
              <a:t>НА НЕТОЛЕРАНТНОСТТА.</a:t>
            </a:r>
          </a:p>
          <a:p>
            <a:pPr>
              <a:spcBef>
                <a:spcPct val="50000"/>
              </a:spcBef>
            </a:pPr>
            <a:endParaRPr lang="en-US" altLang="bg-BG" sz="2000" b="1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684213" y="260350"/>
            <a:ext cx="60833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ja-JP" sz="36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Как да покажем, че сме толерантни...</a:t>
            </a:r>
            <a:endParaRPr lang="ru-RU" altLang="bg-BG" sz="3600" b="1">
              <a:solidFill>
                <a:srgbClr val="CC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341" name="Picture 5" descr="УВР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908050"/>
            <a:ext cx="33020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50825" y="1700213"/>
            <a:ext cx="457200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ja-JP" sz="3200" b="1">
                <a:solidFill>
                  <a:srgbClr val="003399"/>
                </a:solidFill>
              </a:rPr>
              <a:t>Приемай хората, макар да са различни по външен вид, с различни интереси, поведение и ценности.</a:t>
            </a:r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5924550"/>
            <a:ext cx="868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ja-JP" sz="2000" b="1" i="1"/>
              <a:t>Всеки човек има право да съхрани своята ИНДИВИДУАЛНОСТ!!!!!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99" name="Group 39"/>
          <p:cNvGraphicFramePr>
            <a:graphicFrameLocks noGrp="1"/>
          </p:cNvGraphicFramePr>
          <p:nvPr>
            <p:ph/>
          </p:nvPr>
        </p:nvGraphicFramePr>
        <p:xfrm>
          <a:off x="457200" y="274638"/>
          <a:ext cx="8229600" cy="5851525"/>
        </p:xfrm>
        <a:graphic>
          <a:graphicData uri="http://schemas.openxmlformats.org/drawingml/2006/table">
            <a:tbl>
              <a:tblPr/>
              <a:tblGrid>
                <a:gridCol w="4114800">
                  <a:extLst>
                    <a:ext uri="{9D8B030D-6E8A-4147-A177-3AD203B41FA5}">
                      <a16:colId xmlns:a16="http://schemas.microsoft.com/office/drawing/2014/main" val="3615385737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757054128"/>
                    </a:ext>
                  </a:extLst>
                </a:gridCol>
              </a:tblGrid>
              <a:tr h="608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ТОЛЕРАНТНАТА ЛИЧНОСТ</a:t>
                      </a:r>
                      <a:endParaRPr kumimoji="0" lang="ru-RU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НЕТОЛЕРАНТНАТА ЛИЧНОСТ</a:t>
                      </a:r>
                      <a:endParaRPr kumimoji="0" lang="ru-RU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8854209"/>
                  </a:ext>
                </a:extLst>
              </a:tr>
              <a:tr h="52435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ja-JP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Уважава мнението на другите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Доброжелателна 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Готовност за съвместна работа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Разбира и приема другите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Любознателна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Снизходителна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Доверява се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Хуманна / човечна/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Усмихната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Прави комплименти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3399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 разбира другите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Игнорира ги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Егоистична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Нетърпимост и пренебрежение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Раздразнителна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Равнодушна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Цинична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Агресивна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Намръщена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ja-JP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0000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Не признава  успехите на другите</a:t>
                      </a:r>
                      <a:endParaRPr kumimoji="0" lang="ru-RU" altLang="ja-JP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CC0000"/>
                        </a:solidFill>
                        <a:effectLst/>
                        <a:latin typeface="Times New Roman" panose="02020603050405020304" pitchFamily="18" charset="0"/>
                        <a:ea typeface="Arial Unicode MS" pitchFamily="34" charset="-128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54401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331913" y="333375"/>
            <a:ext cx="70564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ja-JP" sz="24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ПРАВИЛА ЗА ТОЛЕРАНТНО  ОБЩУВАНЕ:</a:t>
            </a: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0" y="908050"/>
            <a:ext cx="7108825" cy="4838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 altLang="ja-JP" sz="2400"/>
          </a:p>
          <a:p>
            <a:r>
              <a:rPr lang="ru-RU" altLang="ja-JP" sz="2400" b="1" i="1"/>
              <a:t>- Уважавай събеседника.</a:t>
            </a:r>
          </a:p>
          <a:p>
            <a:pPr>
              <a:buFontTx/>
              <a:buChar char="-"/>
            </a:pPr>
            <a:r>
              <a:rPr lang="ru-RU" altLang="ja-JP" sz="2400" b="1" i="1"/>
              <a:t> Старай се да разбираш за какво  </a:t>
            </a:r>
          </a:p>
          <a:p>
            <a:r>
              <a:rPr lang="ru-RU" altLang="ja-JP" sz="2400" b="1" i="1"/>
              <a:t>  говорят другите.</a:t>
            </a:r>
          </a:p>
          <a:p>
            <a:pPr>
              <a:buFontTx/>
              <a:buChar char="-"/>
            </a:pPr>
            <a:r>
              <a:rPr lang="ru-RU" altLang="ja-JP" sz="2400" b="1" i="1"/>
              <a:t> Отстоявай собственото си  </a:t>
            </a:r>
          </a:p>
          <a:p>
            <a:r>
              <a:rPr lang="ru-RU" altLang="ja-JP" sz="2400" b="1" i="1"/>
              <a:t>  мнение тактично.</a:t>
            </a:r>
          </a:p>
          <a:p>
            <a:r>
              <a:rPr lang="ru-RU" altLang="ja-JP" sz="2400" b="1" i="1"/>
              <a:t>- Търси най-точните аргументи.</a:t>
            </a:r>
          </a:p>
          <a:p>
            <a:r>
              <a:rPr lang="ru-RU" altLang="ja-JP" sz="2400" b="1" i="1"/>
              <a:t>- Бъди справедлив.</a:t>
            </a:r>
          </a:p>
          <a:p>
            <a:r>
              <a:rPr lang="ru-RU" altLang="ja-JP" sz="2400" b="1" i="1"/>
              <a:t>- Признавай правото на другия. </a:t>
            </a:r>
          </a:p>
          <a:p>
            <a:pPr>
              <a:buFontTx/>
              <a:buChar char="-"/>
            </a:pPr>
            <a:r>
              <a:rPr lang="ru-RU" altLang="ja-JP" sz="2400" b="1" i="1"/>
              <a:t> Изслушвай, не прекъсвай </a:t>
            </a:r>
          </a:p>
          <a:p>
            <a:r>
              <a:rPr lang="ru-RU" altLang="ja-JP" sz="2400" b="1" i="1"/>
              <a:t>  събеседника.</a:t>
            </a:r>
          </a:p>
          <a:p>
            <a:pPr>
              <a:buFontTx/>
              <a:buChar char="-"/>
            </a:pPr>
            <a:r>
              <a:rPr lang="ru-RU" altLang="ja-JP" sz="2400" b="1" i="1"/>
              <a:t> Стреми се да бъдеш учтив към  </a:t>
            </a:r>
          </a:p>
          <a:p>
            <a:r>
              <a:rPr lang="ru-RU" altLang="ja-JP" sz="2400" b="1" i="1"/>
              <a:t>  всички.</a:t>
            </a:r>
          </a:p>
        </p:txBody>
      </p:sp>
      <p:pic>
        <p:nvPicPr>
          <p:cNvPr id="17414" name="Picture 6" descr="COBJ0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88138" y="2565400"/>
            <a:ext cx="2455862" cy="3716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дърво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7" name="WordArt 5"/>
          <p:cNvSpPr>
            <a:spLocks noChangeArrowheads="1" noChangeShapeType="1" noTextEdit="1"/>
          </p:cNvSpPr>
          <p:nvPr/>
        </p:nvSpPr>
        <p:spPr bwMode="auto">
          <a:xfrm>
            <a:off x="1258888" y="6210300"/>
            <a:ext cx="5545137" cy="647700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bg-BG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Comic Sans MS" panose="030F0702030302020204" pitchFamily="66" charset="0"/>
              </a:rPr>
              <a:t>дърво на толерантността</a:t>
            </a:r>
          </a:p>
        </p:txBody>
      </p:sp>
      <p:grpSp>
        <p:nvGrpSpPr>
          <p:cNvPr id="18438" name="Group 6"/>
          <p:cNvGrpSpPr>
            <a:grpSpLocks/>
          </p:cNvGrpSpPr>
          <p:nvPr/>
        </p:nvGrpSpPr>
        <p:grpSpPr bwMode="auto">
          <a:xfrm rot="-44279209">
            <a:off x="250825" y="0"/>
            <a:ext cx="1606550" cy="1800225"/>
            <a:chOff x="4286" y="0"/>
            <a:chExt cx="1012" cy="1134"/>
          </a:xfrm>
        </p:grpSpPr>
        <p:pic>
          <p:nvPicPr>
            <p:cNvPr id="18439" name="Picture 7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40" name="Text Box 8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приятелство</a:t>
              </a:r>
            </a:p>
          </p:txBody>
        </p:sp>
      </p:grpSp>
      <p:grpSp>
        <p:nvGrpSpPr>
          <p:cNvPr id="18441" name="Group 9"/>
          <p:cNvGrpSpPr>
            <a:grpSpLocks/>
          </p:cNvGrpSpPr>
          <p:nvPr/>
        </p:nvGrpSpPr>
        <p:grpSpPr bwMode="auto">
          <a:xfrm rot="-22269056">
            <a:off x="1547813" y="188913"/>
            <a:ext cx="1606550" cy="1800225"/>
            <a:chOff x="4286" y="0"/>
            <a:chExt cx="1012" cy="1134"/>
          </a:xfrm>
        </p:grpSpPr>
        <p:pic>
          <p:nvPicPr>
            <p:cNvPr id="18442" name="Picture 10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43" name="Text Box 11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уважение</a:t>
              </a:r>
            </a:p>
          </p:txBody>
        </p:sp>
      </p:grpSp>
      <p:grpSp>
        <p:nvGrpSpPr>
          <p:cNvPr id="18444" name="Group 12"/>
          <p:cNvGrpSpPr>
            <a:grpSpLocks/>
          </p:cNvGrpSpPr>
          <p:nvPr/>
        </p:nvGrpSpPr>
        <p:grpSpPr bwMode="auto">
          <a:xfrm rot="-1033291">
            <a:off x="2771775" y="0"/>
            <a:ext cx="1606550" cy="1800225"/>
            <a:chOff x="4286" y="0"/>
            <a:chExt cx="1012" cy="1134"/>
          </a:xfrm>
        </p:grpSpPr>
        <p:pic>
          <p:nvPicPr>
            <p:cNvPr id="18445" name="Picture 13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46" name="Text Box 14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добродушие</a:t>
              </a:r>
            </a:p>
          </p:txBody>
        </p:sp>
      </p:grpSp>
      <p:grpSp>
        <p:nvGrpSpPr>
          <p:cNvPr id="18447" name="Group 15"/>
          <p:cNvGrpSpPr>
            <a:grpSpLocks/>
          </p:cNvGrpSpPr>
          <p:nvPr/>
        </p:nvGrpSpPr>
        <p:grpSpPr bwMode="auto">
          <a:xfrm rot="-714256">
            <a:off x="3924300" y="0"/>
            <a:ext cx="1606550" cy="1800225"/>
            <a:chOff x="4286" y="0"/>
            <a:chExt cx="1012" cy="1134"/>
          </a:xfrm>
        </p:grpSpPr>
        <p:pic>
          <p:nvPicPr>
            <p:cNvPr id="18448" name="Picture 16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49" name="Text Box 17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състрадание</a:t>
              </a:r>
            </a:p>
          </p:txBody>
        </p:sp>
      </p:grpSp>
      <p:grpSp>
        <p:nvGrpSpPr>
          <p:cNvPr id="18450" name="Group 18"/>
          <p:cNvGrpSpPr>
            <a:grpSpLocks/>
          </p:cNvGrpSpPr>
          <p:nvPr/>
        </p:nvGrpSpPr>
        <p:grpSpPr bwMode="auto">
          <a:xfrm>
            <a:off x="4787900" y="620713"/>
            <a:ext cx="1606550" cy="1800225"/>
            <a:chOff x="4286" y="0"/>
            <a:chExt cx="1012" cy="1134"/>
          </a:xfrm>
        </p:grpSpPr>
        <p:pic>
          <p:nvPicPr>
            <p:cNvPr id="18451" name="Picture 19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52" name="Text Box 20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внимание</a:t>
              </a:r>
            </a:p>
          </p:txBody>
        </p:sp>
      </p:grpSp>
      <p:grpSp>
        <p:nvGrpSpPr>
          <p:cNvPr id="18453" name="Group 21"/>
          <p:cNvGrpSpPr>
            <a:grpSpLocks/>
          </p:cNvGrpSpPr>
          <p:nvPr/>
        </p:nvGrpSpPr>
        <p:grpSpPr bwMode="auto">
          <a:xfrm>
            <a:off x="6588125" y="0"/>
            <a:ext cx="1606550" cy="1800225"/>
            <a:chOff x="4286" y="0"/>
            <a:chExt cx="1012" cy="1134"/>
          </a:xfrm>
        </p:grpSpPr>
        <p:pic>
          <p:nvPicPr>
            <p:cNvPr id="18454" name="Picture 22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55" name="Text Box 23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милосърдие</a:t>
              </a:r>
            </a:p>
          </p:txBody>
        </p:sp>
      </p:grpSp>
      <p:grpSp>
        <p:nvGrpSpPr>
          <p:cNvPr id="18457" name="Group 25"/>
          <p:cNvGrpSpPr>
            <a:grpSpLocks/>
          </p:cNvGrpSpPr>
          <p:nvPr/>
        </p:nvGrpSpPr>
        <p:grpSpPr bwMode="auto">
          <a:xfrm>
            <a:off x="900113" y="1989138"/>
            <a:ext cx="1800225" cy="1354137"/>
            <a:chOff x="504" y="1314"/>
            <a:chExt cx="1134" cy="853"/>
          </a:xfrm>
        </p:grpSpPr>
        <p:pic>
          <p:nvPicPr>
            <p:cNvPr id="18458" name="Picture 26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4912441">
              <a:off x="644" y="1174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59" name="Text Box 27"/>
            <p:cNvSpPr txBox="1">
              <a:spLocks noChangeArrowheads="1"/>
            </p:cNvSpPr>
            <p:nvPr/>
          </p:nvSpPr>
          <p:spPr bwMode="auto">
            <a:xfrm rot="1155878">
              <a:off x="612" y="1616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откритост</a:t>
              </a:r>
            </a:p>
          </p:txBody>
        </p:sp>
      </p:grpSp>
      <p:grpSp>
        <p:nvGrpSpPr>
          <p:cNvPr id="18463" name="Group 31"/>
          <p:cNvGrpSpPr>
            <a:grpSpLocks/>
          </p:cNvGrpSpPr>
          <p:nvPr/>
        </p:nvGrpSpPr>
        <p:grpSpPr bwMode="auto">
          <a:xfrm rot="826007">
            <a:off x="2627313" y="1557338"/>
            <a:ext cx="1606550" cy="1800225"/>
            <a:chOff x="4286" y="0"/>
            <a:chExt cx="1012" cy="1134"/>
          </a:xfrm>
        </p:grpSpPr>
        <p:pic>
          <p:nvPicPr>
            <p:cNvPr id="18464" name="Picture 32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65" name="Text Box 33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търпение</a:t>
              </a:r>
            </a:p>
          </p:txBody>
        </p:sp>
      </p:grpSp>
      <p:grpSp>
        <p:nvGrpSpPr>
          <p:cNvPr id="18466" name="Group 34"/>
          <p:cNvGrpSpPr>
            <a:grpSpLocks/>
          </p:cNvGrpSpPr>
          <p:nvPr/>
        </p:nvGrpSpPr>
        <p:grpSpPr bwMode="auto">
          <a:xfrm rot="2304427">
            <a:off x="3492500" y="2636838"/>
            <a:ext cx="1606550" cy="1800225"/>
            <a:chOff x="4286" y="0"/>
            <a:chExt cx="1012" cy="1134"/>
          </a:xfrm>
        </p:grpSpPr>
        <p:pic>
          <p:nvPicPr>
            <p:cNvPr id="18467" name="Picture 35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68" name="Text Box 36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равенство</a:t>
              </a:r>
            </a:p>
          </p:txBody>
        </p:sp>
      </p:grpSp>
      <p:grpSp>
        <p:nvGrpSpPr>
          <p:cNvPr id="18469" name="Group 37"/>
          <p:cNvGrpSpPr>
            <a:grpSpLocks/>
          </p:cNvGrpSpPr>
          <p:nvPr/>
        </p:nvGrpSpPr>
        <p:grpSpPr bwMode="auto">
          <a:xfrm rot="2209770">
            <a:off x="4787900" y="3429000"/>
            <a:ext cx="1606550" cy="1800225"/>
            <a:chOff x="4286" y="0"/>
            <a:chExt cx="1012" cy="1134"/>
          </a:xfrm>
        </p:grpSpPr>
        <p:pic>
          <p:nvPicPr>
            <p:cNvPr id="18470" name="Picture 38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71" name="Text Box 39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разбиране</a:t>
              </a:r>
            </a:p>
          </p:txBody>
        </p:sp>
      </p:grpSp>
      <p:grpSp>
        <p:nvGrpSpPr>
          <p:cNvPr id="18472" name="Group 40"/>
          <p:cNvGrpSpPr>
            <a:grpSpLocks/>
          </p:cNvGrpSpPr>
          <p:nvPr/>
        </p:nvGrpSpPr>
        <p:grpSpPr bwMode="auto">
          <a:xfrm rot="3963483">
            <a:off x="5173663" y="2252662"/>
            <a:ext cx="1606550" cy="1800225"/>
            <a:chOff x="4286" y="0"/>
            <a:chExt cx="1012" cy="1134"/>
          </a:xfrm>
        </p:grpSpPr>
        <p:pic>
          <p:nvPicPr>
            <p:cNvPr id="18473" name="Picture 41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74" name="Text Box 42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хармония</a:t>
              </a:r>
            </a:p>
          </p:txBody>
        </p:sp>
      </p:grpSp>
      <p:grpSp>
        <p:nvGrpSpPr>
          <p:cNvPr id="18475" name="Group 43"/>
          <p:cNvGrpSpPr>
            <a:grpSpLocks/>
          </p:cNvGrpSpPr>
          <p:nvPr/>
        </p:nvGrpSpPr>
        <p:grpSpPr bwMode="auto">
          <a:xfrm rot="2039905">
            <a:off x="6227763" y="1484313"/>
            <a:ext cx="1606550" cy="1800225"/>
            <a:chOff x="4286" y="0"/>
            <a:chExt cx="1012" cy="1134"/>
          </a:xfrm>
        </p:grpSpPr>
        <p:pic>
          <p:nvPicPr>
            <p:cNvPr id="18476" name="Picture 44" descr="leaf11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6" y="0"/>
              <a:ext cx="853" cy="1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477" name="Text Box 45"/>
            <p:cNvSpPr txBox="1">
              <a:spLocks noChangeArrowheads="1"/>
            </p:cNvSpPr>
            <p:nvPr/>
          </p:nvSpPr>
          <p:spPr bwMode="auto">
            <a:xfrm rot="-2404763">
              <a:off x="4304" y="409"/>
              <a:ext cx="99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bg-BG" altLang="bg-BG" sz="16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доверие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30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0"/>
                                        <p:tgtEl>
                                          <p:spTgt spid="18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20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3000"/>
                                        <p:tgtEl>
                                          <p:spTgt spid="1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28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3000"/>
                                        <p:tgtEl>
                                          <p:spTgt spid="1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10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3000"/>
                                        <p:tgtEl>
                                          <p:spTgt spid="1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34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3000"/>
                                        <p:tgtEl>
                                          <p:spTgt spid="18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484438" y="620713"/>
            <a:ext cx="4572000" cy="545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bg-BG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Добрите думи-</a:t>
            </a:r>
          </a:p>
          <a:p>
            <a:r>
              <a:rPr lang="ru-RU" altLang="bg-BG" sz="32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КОРЕНИТЕ</a:t>
            </a:r>
          </a:p>
          <a:p>
            <a:endParaRPr lang="ru-RU" altLang="bg-BG" sz="32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altLang="bg-BG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Добрите мисли- </a:t>
            </a:r>
            <a:r>
              <a:rPr lang="ru-RU" altLang="bg-BG" sz="32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ЦВЕТЯТА</a:t>
            </a:r>
          </a:p>
          <a:p>
            <a:endParaRPr lang="ru-RU" altLang="bg-BG" sz="32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altLang="bg-BG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Добрите дела-</a:t>
            </a:r>
          </a:p>
          <a:p>
            <a:r>
              <a:rPr lang="ru-RU" altLang="bg-BG" sz="3200" b="1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ПЛОДОВЕТЕ</a:t>
            </a:r>
          </a:p>
          <a:p>
            <a:endParaRPr lang="ru-RU" altLang="bg-BG" sz="3200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ru-RU" altLang="bg-BG" sz="3200" b="1">
                <a:effectLst>
                  <a:outerShdw blurRad="38100" dist="38100" dir="2700000" algn="tl">
                    <a:srgbClr val="C0C0C0"/>
                  </a:outerShdw>
                </a:effectLst>
              </a:rPr>
              <a:t>Добрите сърца-  </a:t>
            </a:r>
          </a:p>
          <a:p>
            <a:r>
              <a:rPr lang="ru-RU" altLang="bg-BG" sz="3200" b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ГРАДИНИТЕ</a:t>
            </a:r>
            <a:endParaRPr lang="bg-BG" altLang="bg-BG" sz="3200" b="1">
              <a:solidFill>
                <a:srgbClr val="CC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9461" name="Picture 5" descr="sumka2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0"/>
            <a:ext cx="2036762" cy="2160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9" descr="i?id=11419051&amp;tov=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28775"/>
            <a:ext cx="2036763" cy="136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3" name="Picture 7" descr="Картина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716338"/>
            <a:ext cx="1871662" cy="121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1" name="Picture 13" descr="Картинка 18 из 55390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868863"/>
            <a:ext cx="1671637" cy="1322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7" name="Picture 19" descr="mysl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1650" y="280988"/>
            <a:ext cx="2097088" cy="1243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73" name="Picture 5" descr="Cu7rce9cbw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1122363"/>
            <a:ext cx="1328737" cy="179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391" name="Picture 23" descr="picture-390h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3933825"/>
            <a:ext cx="1725612" cy="13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383" name="Picture 15" descr="Картинка 105 из 266038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2500" y="4864100"/>
            <a:ext cx="1231900" cy="15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555875" y="404813"/>
            <a:ext cx="41036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ja-JP" sz="2800" b="1">
                <a:solidFill>
                  <a:srgbClr val="CC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Приказка за срещата</a:t>
            </a: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755650" y="1341438"/>
            <a:ext cx="6102350" cy="520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altLang="ja-JP" sz="2400" b="1">
                <a:solidFill>
                  <a:srgbClr val="000099"/>
                </a:solidFill>
              </a:rPr>
              <a:t>Дошъл съм на този свят.</a:t>
            </a:r>
          </a:p>
          <a:p>
            <a:r>
              <a:rPr lang="ru-RU" altLang="ja-JP" sz="2400" b="1">
                <a:solidFill>
                  <a:srgbClr val="000099"/>
                </a:solidFill>
              </a:rPr>
              <a:t>Не, за да споделиш надеждите ми.</a:t>
            </a:r>
          </a:p>
          <a:p>
            <a:r>
              <a:rPr lang="ru-RU" altLang="ja-JP" sz="2400" b="1">
                <a:solidFill>
                  <a:srgbClr val="000099"/>
                </a:solidFill>
              </a:rPr>
              <a:t>Не, за  да отговориш на интересите ми.</a:t>
            </a:r>
          </a:p>
          <a:p>
            <a:r>
              <a:rPr lang="ru-RU" altLang="ja-JP" sz="2400" b="1">
                <a:solidFill>
                  <a:srgbClr val="000099"/>
                </a:solidFill>
              </a:rPr>
              <a:t>Не, за да оправдаеш  очакванията ми.</a:t>
            </a:r>
          </a:p>
          <a:p>
            <a:endParaRPr lang="ru-RU" altLang="ja-JP" sz="2400" b="1">
              <a:solidFill>
                <a:srgbClr val="000099"/>
              </a:solidFill>
            </a:endParaRPr>
          </a:p>
          <a:p>
            <a:r>
              <a:rPr lang="ru-RU" altLang="ja-JP" sz="2400" b="1">
                <a:solidFill>
                  <a:srgbClr val="660066"/>
                </a:solidFill>
              </a:rPr>
              <a:t>Дошъл съм на този свят.</a:t>
            </a:r>
          </a:p>
          <a:p>
            <a:r>
              <a:rPr lang="ru-RU" altLang="ja-JP" sz="2400" b="1">
                <a:solidFill>
                  <a:srgbClr val="660066"/>
                </a:solidFill>
              </a:rPr>
              <a:t>За да споделя надеждите ти.</a:t>
            </a:r>
          </a:p>
          <a:p>
            <a:r>
              <a:rPr lang="ru-RU" altLang="ja-JP" sz="2400" b="1">
                <a:solidFill>
                  <a:srgbClr val="660066"/>
                </a:solidFill>
              </a:rPr>
              <a:t>За да отговоря на интересите ти.</a:t>
            </a:r>
          </a:p>
          <a:p>
            <a:r>
              <a:rPr lang="ru-RU" altLang="ja-JP" sz="2400" b="1">
                <a:solidFill>
                  <a:srgbClr val="660066"/>
                </a:solidFill>
              </a:rPr>
              <a:t>За да оправдая очакванията ти.</a:t>
            </a:r>
          </a:p>
          <a:p>
            <a:endParaRPr lang="ru-RU" altLang="ja-JP" sz="2400" b="1">
              <a:solidFill>
                <a:srgbClr val="660066"/>
              </a:solidFill>
            </a:endParaRPr>
          </a:p>
          <a:p>
            <a:r>
              <a:rPr lang="ru-RU" altLang="ja-JP" sz="2400" b="1">
                <a:solidFill>
                  <a:srgbClr val="006600"/>
                </a:solidFill>
              </a:rPr>
              <a:t>Защото АЗ съм аз, а ТИ си ти.</a:t>
            </a:r>
          </a:p>
          <a:p>
            <a:r>
              <a:rPr lang="ru-RU" altLang="ja-JP" sz="2400" b="1">
                <a:solidFill>
                  <a:srgbClr val="006600"/>
                </a:solidFill>
              </a:rPr>
              <a:t>Щом сме се срещнали и станали ПРИЯТЕЛИ.......</a:t>
            </a:r>
          </a:p>
          <a:p>
            <a:r>
              <a:rPr lang="ru-RU" altLang="ja-JP" sz="2400" b="1">
                <a:solidFill>
                  <a:srgbClr val="006600"/>
                </a:solidFill>
              </a:rPr>
              <a:t>Какво по хубаво от това........!!!!!!!</a:t>
            </a:r>
          </a:p>
        </p:txBody>
      </p:sp>
      <p:pic>
        <p:nvPicPr>
          <p:cNvPr id="20486" name="Picture 6" descr="CBIZ09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588" y="549275"/>
            <a:ext cx="2209800" cy="169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4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331913" y="333375"/>
            <a:ext cx="6048375" cy="466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bg-BG" sz="2000" b="1" u="sng">
                <a:solidFill>
                  <a:schemeClr val="accent2"/>
                </a:solidFill>
              </a:rPr>
              <a:t>НАШЕТО ПОСЛАНИЕ</a:t>
            </a:r>
            <a:endParaRPr lang="en-US" altLang="bg-BG" sz="2000" b="1">
              <a:solidFill>
                <a:schemeClr val="accent2"/>
              </a:solidFill>
            </a:endParaRPr>
          </a:p>
          <a:p>
            <a:pPr algn="ctr"/>
            <a:r>
              <a:rPr lang="en-US" altLang="bg-BG" sz="2000" b="1">
                <a:solidFill>
                  <a:schemeClr val="accent2"/>
                </a:solidFill>
              </a:rPr>
              <a:t>към младите хора за толерантност в общуването</a:t>
            </a:r>
            <a:r>
              <a:rPr lang="bg-BG" altLang="bg-BG" sz="2000" b="1">
                <a:solidFill>
                  <a:schemeClr val="accent2"/>
                </a:solidFill>
              </a:rPr>
              <a:t> </a:t>
            </a:r>
            <a:r>
              <a:rPr lang="en-US" altLang="bg-BG" sz="2000" b="1">
                <a:solidFill>
                  <a:schemeClr val="accent2"/>
                </a:solidFill>
              </a:rPr>
              <a:t>и намаляване на агресията в поведението им</a:t>
            </a:r>
            <a:endParaRPr lang="bg-BG" altLang="bg-BG" sz="2000" b="1">
              <a:solidFill>
                <a:schemeClr val="accent2"/>
              </a:solidFill>
            </a:endParaRPr>
          </a:p>
          <a:p>
            <a:pPr algn="ctr"/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/>
              <a:t>Бъдете толерантни към себе си</a:t>
            </a:r>
            <a:r>
              <a:rPr lang="bg-BG" altLang="bg-BG" sz="2000" b="1"/>
              <a:t>,</a:t>
            </a:r>
            <a:r>
              <a:rPr lang="en-US" altLang="bg-BG" sz="2000" b="1"/>
              <a:t> като не </a:t>
            </a:r>
            <a:endParaRPr lang="bg-BG" altLang="bg-BG" sz="2000" b="1"/>
          </a:p>
          <a:p>
            <a:r>
              <a:rPr lang="en-US" altLang="bg-BG" sz="2000" b="1"/>
              <a:t>позволите </a:t>
            </a:r>
            <a:r>
              <a:rPr lang="bg-BG" altLang="bg-BG" sz="2000" b="1"/>
              <a:t>на </a:t>
            </a:r>
            <a:r>
              <a:rPr lang="en-US" altLang="bg-BG" sz="2000" b="1"/>
              <a:t>пошлостта да влезе в живота ви.</a:t>
            </a:r>
          </a:p>
          <a:p>
            <a:r>
              <a:rPr lang="en-US" altLang="bg-BG" sz="2000" b="1"/>
              <a:t>Оставете една врата заключена – тази,</a:t>
            </a:r>
            <a:r>
              <a:rPr lang="bg-BG" altLang="bg-BG" sz="2000" b="1"/>
              <a:t> </a:t>
            </a:r>
            <a:r>
              <a:rPr lang="en-US" altLang="bg-BG" sz="2000" b="1"/>
              <a:t>зад която</a:t>
            </a:r>
            <a:r>
              <a:rPr lang="bg-BG" altLang="bg-BG" sz="2000" b="1"/>
              <a:t> </a:t>
            </a:r>
            <a:r>
              <a:rPr lang="en-US" altLang="bg-BG" sz="2000" b="1"/>
              <a:t>се крият</a:t>
            </a:r>
            <a:r>
              <a:rPr lang="bg-BG" altLang="bg-BG" sz="2000" b="1"/>
              <a:t> </a:t>
            </a:r>
            <a:r>
              <a:rPr lang="en-US" altLang="bg-BG" sz="2000" b="1"/>
              <a:t>и напират</a:t>
            </a:r>
            <a:r>
              <a:rPr lang="bg-BG" altLang="bg-BG" sz="2000" b="1"/>
              <a:t> </a:t>
            </a:r>
            <a:r>
              <a:rPr lang="en-US" altLang="bg-BG" sz="2000" b="1"/>
              <a:t>да излязат ар</a:t>
            </a:r>
            <a:r>
              <a:rPr lang="bg-BG" altLang="bg-BG" sz="2000" b="1"/>
              <a:t>о</a:t>
            </a:r>
            <a:r>
              <a:rPr lang="en-US" altLang="bg-BG" sz="2000" b="1"/>
              <a:t>гантността,</a:t>
            </a:r>
            <a:r>
              <a:rPr lang="bg-BG" altLang="bg-BG" sz="2000" b="1"/>
              <a:t> </a:t>
            </a:r>
            <a:r>
              <a:rPr lang="en-US" altLang="bg-BG" sz="2000" b="1"/>
              <a:t>вулгарността,</a:t>
            </a:r>
            <a:r>
              <a:rPr lang="bg-BG" altLang="bg-BG" sz="2000" b="1"/>
              <a:t>  </a:t>
            </a:r>
            <a:r>
              <a:rPr lang="en-US" altLang="bg-BG" sz="2000" b="1"/>
              <a:t>пренебрежението и голите</a:t>
            </a:r>
            <a:r>
              <a:rPr lang="bg-BG" altLang="bg-BG" sz="2000" b="1"/>
              <a:t> </a:t>
            </a:r>
            <a:r>
              <a:rPr lang="en-US" altLang="bg-BG" sz="2000" b="1"/>
              <a:t>предразсъдъци.</a:t>
            </a:r>
          </a:p>
          <a:p>
            <a:r>
              <a:rPr lang="en-US" altLang="bg-BG" sz="2000" b="1"/>
              <a:t>Хвърлете ключа за нея</a:t>
            </a:r>
            <a:r>
              <a:rPr lang="bg-BG" altLang="bg-BG" sz="2000" b="1"/>
              <a:t> </a:t>
            </a:r>
            <a:r>
              <a:rPr lang="en-US" altLang="bg-BG" sz="2000" b="1"/>
              <a:t>в дълбоките води на морето </a:t>
            </a:r>
            <a:r>
              <a:rPr lang="bg-BG" altLang="bg-BG" sz="2000" b="1"/>
              <a:t>- </a:t>
            </a:r>
            <a:r>
              <a:rPr lang="en-US" altLang="bg-BG" sz="2000" b="1"/>
              <a:t>наречено </a:t>
            </a:r>
            <a:r>
              <a:rPr lang="en-US" altLang="bg-BG" sz="2000" b="1" u="sng">
                <a:solidFill>
                  <a:srgbClr val="CC0000"/>
                </a:solidFill>
              </a:rPr>
              <a:t>УВАЖЕНИЕ</a:t>
            </a:r>
            <a:r>
              <a:rPr lang="en-US" altLang="bg-BG" sz="2000" b="1" u="sng"/>
              <a:t>,</a:t>
            </a:r>
            <a:r>
              <a:rPr lang="bg-BG" altLang="bg-BG" sz="2000" b="1"/>
              <a:t> </a:t>
            </a:r>
            <a:r>
              <a:rPr lang="en-US" altLang="bg-BG" sz="2000" b="1"/>
              <a:t>или на океана</a:t>
            </a:r>
            <a:r>
              <a:rPr lang="bg-BG" altLang="bg-BG" sz="2000" b="1"/>
              <a:t>,</a:t>
            </a:r>
            <a:r>
              <a:rPr lang="en-US" altLang="bg-BG" sz="2000" b="1"/>
              <a:t> носещ името </a:t>
            </a:r>
            <a:r>
              <a:rPr lang="bg-BG" altLang="bg-BG" sz="2000" b="1"/>
              <a:t> </a:t>
            </a:r>
            <a:r>
              <a:rPr lang="en-US" altLang="bg-BG" sz="2000" b="1" u="sng">
                <a:solidFill>
                  <a:srgbClr val="CC0000"/>
                </a:solidFill>
              </a:rPr>
              <a:t>ТОЛЕРАНТНОСТ!!!</a:t>
            </a:r>
            <a:r>
              <a:rPr lang="en-US" altLang="bg-BG" sz="2000"/>
              <a:t> </a:t>
            </a:r>
            <a:endParaRPr lang="bg-BG" altLang="bg-BG" sz="2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1763713" y="0"/>
            <a:ext cx="6227762" cy="618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chemeClr val="accent2"/>
                </a:solidFill>
              </a:rPr>
              <a:t>Общуване и толерантност – това са двете ключови думи</a:t>
            </a:r>
            <a:r>
              <a:rPr lang="bg-BG" altLang="bg-BG" sz="2000" b="1">
                <a:solidFill>
                  <a:schemeClr val="accent2"/>
                </a:solidFill>
              </a:rPr>
              <a:t>, </a:t>
            </a:r>
            <a:r>
              <a:rPr lang="en-US" altLang="bg-BG" sz="2000" b="1">
                <a:solidFill>
                  <a:schemeClr val="accent2"/>
                </a:solidFill>
              </a:rPr>
              <a:t>чрез които ще можем да преодолеем и да</a:t>
            </a:r>
            <a:r>
              <a:rPr lang="bg-BG" altLang="bg-BG" sz="2000" b="1">
                <a:solidFill>
                  <a:schemeClr val="accent2"/>
                </a:solidFill>
              </a:rPr>
              <a:t> </a:t>
            </a:r>
            <a:r>
              <a:rPr lang="en-US" altLang="bg-BG" sz="2000" b="1">
                <a:solidFill>
                  <a:schemeClr val="accent2"/>
                </a:solidFill>
              </a:rPr>
              <a:t>не се боим</a:t>
            </a:r>
            <a:r>
              <a:rPr lang="bg-BG" altLang="bg-BG" sz="2000" b="1">
                <a:solidFill>
                  <a:schemeClr val="accent2"/>
                </a:solidFill>
              </a:rPr>
              <a:t> </a:t>
            </a:r>
            <a:r>
              <a:rPr lang="en-US" altLang="bg-BG" sz="2000" b="1">
                <a:solidFill>
                  <a:schemeClr val="accent2"/>
                </a:solidFill>
              </a:rPr>
              <a:t>от различията </a:t>
            </a:r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chemeClr val="accent2"/>
                </a:solidFill>
              </a:rPr>
              <a:t>по между си!</a:t>
            </a:r>
            <a:br>
              <a:rPr lang="en-US" altLang="bg-BG" sz="2000" b="1">
                <a:solidFill>
                  <a:schemeClr val="accent2"/>
                </a:solidFill>
              </a:rPr>
            </a:br>
            <a:r>
              <a:rPr lang="en-US" altLang="bg-BG" sz="2000" b="1">
                <a:solidFill>
                  <a:schemeClr val="accent2"/>
                </a:solidFill>
              </a:rPr>
              <a:t>На къде е тръгнал светът? До къде ще стигне човечеството</a:t>
            </a:r>
            <a:r>
              <a:rPr lang="bg-BG" altLang="bg-BG" sz="2000" b="1">
                <a:solidFill>
                  <a:schemeClr val="accent2"/>
                </a:solidFill>
              </a:rPr>
              <a:t> </a:t>
            </a:r>
            <a:r>
              <a:rPr lang="en-US" altLang="bg-BG" sz="2000" b="1">
                <a:solidFill>
                  <a:schemeClr val="accent2"/>
                </a:solidFill>
              </a:rPr>
              <a:t>в резултат</a:t>
            </a:r>
            <a:r>
              <a:rPr lang="bg-BG" altLang="bg-BG" sz="2000" b="1">
                <a:solidFill>
                  <a:schemeClr val="accent2"/>
                </a:solidFill>
              </a:rPr>
              <a:t> </a:t>
            </a:r>
            <a:r>
              <a:rPr lang="en-US" altLang="bg-BG" sz="2000" b="1">
                <a:solidFill>
                  <a:schemeClr val="accent2"/>
                </a:solidFill>
              </a:rPr>
              <a:t>на негативните си действия и помисли?</a:t>
            </a:r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chemeClr val="accent2"/>
                </a:solidFill>
              </a:rPr>
              <a:t>Необходимо ли е да се самоунищожаваме,</a:t>
            </a:r>
            <a:r>
              <a:rPr lang="bg-BG" altLang="bg-BG" sz="2000" b="1">
                <a:solidFill>
                  <a:schemeClr val="accent2"/>
                </a:solidFill>
              </a:rPr>
              <a:t> </a:t>
            </a:r>
          </a:p>
          <a:p>
            <a:r>
              <a:rPr lang="en-US" altLang="bg-BG" sz="2000" b="1">
                <a:solidFill>
                  <a:schemeClr val="accent2"/>
                </a:solidFill>
              </a:rPr>
              <a:t>посредством някакви различия и</a:t>
            </a:r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chemeClr val="accent2"/>
                </a:solidFill>
              </a:rPr>
              <a:t>предрасъдъци? </a:t>
            </a:r>
            <a:endParaRPr lang="en-US" altLang="bg-BG" sz="2000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chemeClr val="accent2"/>
                </a:solidFill>
              </a:rPr>
              <a:t>Просто да бъдем добри! Да бъдем толерантни! </a:t>
            </a:r>
            <a:r>
              <a:rPr lang="bg-BG" altLang="bg-BG" sz="2000" b="1">
                <a:solidFill>
                  <a:schemeClr val="accent2"/>
                </a:solidFill>
              </a:rPr>
              <a:t> </a:t>
            </a:r>
            <a:r>
              <a:rPr lang="en-US" altLang="bg-BG" sz="2000" b="1">
                <a:solidFill>
                  <a:schemeClr val="accent2"/>
                </a:solidFill>
              </a:rPr>
              <a:t>Да общуваме! </a:t>
            </a:r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chemeClr val="accent2"/>
                </a:solidFill>
              </a:rPr>
              <a:t>Да проявяваме разбиране</a:t>
            </a:r>
            <a:r>
              <a:rPr lang="bg-BG" altLang="bg-BG" sz="2000" b="1">
                <a:solidFill>
                  <a:schemeClr val="accent2"/>
                </a:solidFill>
              </a:rPr>
              <a:t> </a:t>
            </a:r>
            <a:r>
              <a:rPr lang="en-US" altLang="bg-BG" sz="2000" b="1">
                <a:solidFill>
                  <a:schemeClr val="accent2"/>
                </a:solidFill>
              </a:rPr>
              <a:t>и човечност към другите!</a:t>
            </a:r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chemeClr val="accent2"/>
                </a:solidFill>
              </a:rPr>
              <a:t>Да не се боим от различията! </a:t>
            </a:r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chemeClr val="accent2"/>
                </a:solidFill>
              </a:rPr>
              <a:t>Да имаме волята да правим компромиси!</a:t>
            </a:r>
            <a:endParaRPr lang="bg-BG" altLang="bg-BG" sz="2000" b="1">
              <a:solidFill>
                <a:schemeClr val="accent2"/>
              </a:solidFill>
            </a:endParaRPr>
          </a:p>
          <a:p>
            <a:r>
              <a:rPr lang="en-US" altLang="bg-BG" sz="2000" b="1">
                <a:solidFill>
                  <a:srgbClr val="CC0000"/>
                </a:solidFill>
              </a:rPr>
              <a:t>Да предаваме доброто нататък! </a:t>
            </a:r>
          </a:p>
          <a:p>
            <a:r>
              <a:rPr lang="en-US" altLang="bg-BG" sz="2000" b="1">
                <a:solidFill>
                  <a:srgbClr val="CC0000"/>
                </a:solidFill>
              </a:rPr>
              <a:t>Да формираме толерантността във всеки</a:t>
            </a:r>
          </a:p>
          <a:p>
            <a:r>
              <a:rPr lang="en-US" altLang="bg-BG" sz="2000" b="1">
                <a:solidFill>
                  <a:srgbClr val="CC0000"/>
                </a:solidFill>
              </a:rPr>
              <a:t>човек още от най- ранно детство!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670</Words>
  <Application>Microsoft Office PowerPoint</Application>
  <PresentationFormat>On-screen Show (4:3)</PresentationFormat>
  <Paragraphs>182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Times New Roman</vt:lpstr>
      <vt:lpstr>Arial Unicode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admin</cp:lastModifiedBy>
  <cp:revision>7</cp:revision>
  <dcterms:created xsi:type="dcterms:W3CDTF">2013-10-25T12:15:07Z</dcterms:created>
  <dcterms:modified xsi:type="dcterms:W3CDTF">2021-11-15T10:48:15Z</dcterms:modified>
</cp:coreProperties>
</file>