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9144000"/>
  <p:notesSz cx="9144000" cy="6858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6" roundtripDataSignature="AMtx7mg/7n5PwE+wxYjhkKRlVBCecE0Yw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1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2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3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4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5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6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7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8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9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1:notes"/>
          <p:cNvSpPr/>
          <p:nvPr>
            <p:ph idx="2" type="sldImg"/>
          </p:nvPr>
        </p:nvSpPr>
        <p:spPr>
          <a:xfrm>
            <a:off x="1524300" y="514350"/>
            <a:ext cx="60963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type="title"/>
          </p:nvPr>
        </p:nvSpPr>
        <p:spPr>
          <a:xfrm>
            <a:off x="994511" y="461594"/>
            <a:ext cx="7154976" cy="697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10" type="dt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2" type="sldNum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i="0" sz="1800" u="none" cap="none" strike="noStrike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4"/>
          <p:cNvSpPr txBox="1"/>
          <p:nvPr>
            <p:ph type="title"/>
          </p:nvPr>
        </p:nvSpPr>
        <p:spPr>
          <a:xfrm>
            <a:off x="994511" y="461594"/>
            <a:ext cx="7154976" cy="697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4"/>
          <p:cNvSpPr txBox="1"/>
          <p:nvPr>
            <p:ph idx="1" type="body"/>
          </p:nvPr>
        </p:nvSpPr>
        <p:spPr>
          <a:xfrm>
            <a:off x="669162" y="2878962"/>
            <a:ext cx="7805674" cy="3195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600">
                <a:solidFill>
                  <a:srgbClr val="97470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1" type="ft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0" type="dt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4"/>
          <p:cNvSpPr txBox="1"/>
          <p:nvPr>
            <p:ph idx="12" type="sldNum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5"/>
          <p:cNvSpPr txBox="1"/>
          <p:nvPr>
            <p:ph idx="11" type="ft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5"/>
          <p:cNvSpPr txBox="1"/>
          <p:nvPr>
            <p:ph idx="10" type="dt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2" type="sldNum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6"/>
          <p:cNvSpPr txBox="1"/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6"/>
          <p:cNvSpPr txBox="1"/>
          <p:nvPr>
            <p:ph idx="1" type="subTitle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1" type="ft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6"/>
          <p:cNvSpPr txBox="1"/>
          <p:nvPr>
            <p:ph idx="10" type="dt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2" type="sldNum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7"/>
          <p:cNvSpPr txBox="1"/>
          <p:nvPr>
            <p:ph type="title"/>
          </p:nvPr>
        </p:nvSpPr>
        <p:spPr>
          <a:xfrm>
            <a:off x="994511" y="461594"/>
            <a:ext cx="7154976" cy="697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7"/>
          <p:cNvSpPr txBox="1"/>
          <p:nvPr>
            <p:ph idx="1" type="body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2" type="body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7"/>
          <p:cNvSpPr txBox="1"/>
          <p:nvPr>
            <p:ph idx="11" type="ft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7"/>
          <p:cNvSpPr txBox="1"/>
          <p:nvPr>
            <p:ph idx="10" type="dt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2" type="sldNum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994511" y="461594"/>
            <a:ext cx="7154976" cy="697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669162" y="2878962"/>
            <a:ext cx="7805674" cy="3195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600" u="none" cap="none" strike="noStrike">
                <a:solidFill>
                  <a:srgbClr val="97470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1" type="ft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0" type="dt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3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4.png"/><Relationship Id="rId5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8.png"/><Relationship Id="rId4" Type="http://schemas.openxmlformats.org/officeDocument/2006/relationships/image" Target="../media/image10.png"/><Relationship Id="rId11" Type="http://schemas.openxmlformats.org/officeDocument/2006/relationships/image" Target="../media/image6.jpg"/><Relationship Id="rId10" Type="http://schemas.openxmlformats.org/officeDocument/2006/relationships/image" Target="../media/image11.jpg"/><Relationship Id="rId9" Type="http://schemas.openxmlformats.org/officeDocument/2006/relationships/image" Target="../media/image15.jpg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7" Type="http://schemas.openxmlformats.org/officeDocument/2006/relationships/image" Target="../media/image5.jpg"/><Relationship Id="rId8" Type="http://schemas.openxmlformats.org/officeDocument/2006/relationships/image" Target="../media/image1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Relationship Id="rId4" Type="http://schemas.openxmlformats.org/officeDocument/2006/relationships/image" Target="../media/image3.jpg"/><Relationship Id="rId5" Type="http://schemas.openxmlformats.org/officeDocument/2006/relationships/image" Target="../media/image14.jpg"/><Relationship Id="rId6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Relationship Id="rId4" Type="http://schemas.openxmlformats.org/officeDocument/2006/relationships/image" Target="../media/image21.jpg"/><Relationship Id="rId5" Type="http://schemas.openxmlformats.org/officeDocument/2006/relationships/image" Target="../media/image23.jpg"/><Relationship Id="rId6" Type="http://schemas.openxmlformats.org/officeDocument/2006/relationships/image" Target="../media/image16.jpg"/><Relationship Id="rId7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0.png"/><Relationship Id="rId4" Type="http://schemas.openxmlformats.org/officeDocument/2006/relationships/image" Target="../media/image19.jpg"/><Relationship Id="rId5" Type="http://schemas.openxmlformats.org/officeDocument/2006/relationships/image" Target="../media/image27.jpg"/><Relationship Id="rId6" Type="http://schemas.openxmlformats.org/officeDocument/2006/relationships/image" Target="../media/image22.jpg"/><Relationship Id="rId7" Type="http://schemas.openxmlformats.org/officeDocument/2006/relationships/image" Target="../media/image29.jpg"/><Relationship Id="rId8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6.png"/><Relationship Id="rId4" Type="http://schemas.openxmlformats.org/officeDocument/2006/relationships/image" Target="../media/image4.png"/><Relationship Id="rId5" Type="http://schemas.openxmlformats.org/officeDocument/2006/relationships/image" Target="../media/image25.jpg"/><Relationship Id="rId6" Type="http://schemas.openxmlformats.org/officeDocument/2006/relationships/image" Target="../media/image2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rgbClr val="FF9900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"/>
          <p:cNvSpPr txBox="1"/>
          <p:nvPr>
            <p:ph type="title"/>
          </p:nvPr>
        </p:nvSpPr>
        <p:spPr>
          <a:xfrm>
            <a:off x="994511" y="461594"/>
            <a:ext cx="7154976" cy="6972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2095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Денят на народните будители</a:t>
            </a:r>
            <a:endParaRPr/>
          </a:p>
        </p:txBody>
      </p:sp>
      <p:pic>
        <p:nvPicPr>
          <p:cNvPr id="45" name="Google Shape;45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98350" y="2298150"/>
            <a:ext cx="5311574" cy="39106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1" name="Google Shape;51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" name="Google Shape;52;p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858000" y="142874"/>
              <a:ext cx="2095500" cy="12477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3" name="Google Shape;53;p2"/>
          <p:cNvSpPr txBox="1"/>
          <p:nvPr>
            <p:ph type="title"/>
          </p:nvPr>
        </p:nvSpPr>
        <p:spPr>
          <a:xfrm>
            <a:off x="1150416" y="1501520"/>
            <a:ext cx="6311400" cy="6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94373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 първи път празникът се чества през 1909 г. в Пловди</a:t>
            </a:r>
            <a:r>
              <a:rPr b="1" lang="en-US" sz="2000">
                <a:solidFill>
                  <a:srgbClr val="943735"/>
                </a:solidFill>
                <a:latin typeface="Calibri"/>
                <a:ea typeface="Calibri"/>
                <a:cs typeface="Calibri"/>
                <a:sym typeface="Calibri"/>
              </a:rPr>
              <a:t>в.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2"/>
          <p:cNvSpPr txBox="1"/>
          <p:nvPr/>
        </p:nvSpPr>
        <p:spPr>
          <a:xfrm>
            <a:off x="1150416" y="2416301"/>
            <a:ext cx="6916500" cy="9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marR="508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94373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През 1922 г. Стоян Омарчевски, министър на просвещението,  внася предложението за отбелязване на 1 ноември като  празник на народните будители.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" name="Google Shape;55;p2"/>
          <p:cNvSpPr txBox="1"/>
          <p:nvPr/>
        </p:nvSpPr>
        <p:spPr>
          <a:xfrm>
            <a:off x="1150416" y="4245355"/>
            <a:ext cx="69171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94373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 </a:t>
            </a:r>
            <a:r>
              <a:rPr b="1" lang="en-US" sz="2000">
                <a:solidFill>
                  <a:srgbClr val="E36C0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 ноември 1923 г. </a:t>
            </a:r>
            <a:r>
              <a:rPr b="1" lang="en-US" sz="2000">
                <a:solidFill>
                  <a:srgbClr val="94373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 указ на цар Борис III е обявен за  общонационален празник в памет на заслужилите българи.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3"/>
          <p:cNvSpPr txBox="1"/>
          <p:nvPr>
            <p:ph type="title"/>
          </p:nvPr>
        </p:nvSpPr>
        <p:spPr>
          <a:xfrm>
            <a:off x="1079103" y="1969400"/>
            <a:ext cx="3754500" cy="3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94373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През 1945 г. е забранен.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2" name="Google Shape;62;p3"/>
          <p:cNvSpPr txBox="1"/>
          <p:nvPr/>
        </p:nvSpPr>
        <p:spPr>
          <a:xfrm>
            <a:off x="1079093" y="2884170"/>
            <a:ext cx="6917100" cy="12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marR="508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94373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Честването му се възобновява със Закона за допълнение на  Кодекса на труда, приет от 36-то Народно събрание на 28  октомври 1992 г., когато е обявен официално за Ден на  народните будители.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3" name="Google Shape;63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0" y="142875"/>
            <a:ext cx="2095500" cy="124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4"/>
          <p:cNvSpPr txBox="1"/>
          <p:nvPr/>
        </p:nvSpPr>
        <p:spPr>
          <a:xfrm>
            <a:off x="1293367" y="4795773"/>
            <a:ext cx="6344400" cy="15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E36C0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 Един народ, който има съзнание, култура,	писменост,  наука, непременно ще има светла и трайна бъднина! “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None/>
            </a:pPr>
            <a:r>
              <a:t/>
            </a:r>
            <a:endParaRPr sz="195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E36C0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Васил Друмев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0" name="Google Shape;70;p4"/>
          <p:cNvSpPr txBox="1"/>
          <p:nvPr/>
        </p:nvSpPr>
        <p:spPr>
          <a:xfrm>
            <a:off x="1222044" y="1731010"/>
            <a:ext cx="6631800" cy="15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63500" lvl="0" marL="12700" marR="508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974707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„ Човек, който през целия си живот активно популяризира  и извежда в приоритет знанието за националната история  и правилната употреба на майчиния език, както и  преклонението към родната култура и национален дух “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1" name="Google Shape;71;p4"/>
          <p:cNvSpPr txBox="1"/>
          <p:nvPr>
            <p:ph type="title"/>
          </p:nvPr>
        </p:nvSpPr>
        <p:spPr>
          <a:xfrm>
            <a:off x="2821051" y="302132"/>
            <a:ext cx="3360300" cy="6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6224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Кой човек наричаме будител</a:t>
            </a:r>
            <a:r>
              <a:rPr b="1" lang="en-US" sz="2000">
                <a:solidFill>
                  <a:srgbClr val="622422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2" name="Google Shape;72;p4"/>
          <p:cNvGrpSpPr/>
          <p:nvPr/>
        </p:nvGrpSpPr>
        <p:grpSpPr>
          <a:xfrm>
            <a:off x="3714750" y="142875"/>
            <a:ext cx="5238750" cy="4367148"/>
            <a:chOff x="3714750" y="142875"/>
            <a:chExt cx="5238750" cy="4367148"/>
          </a:xfrm>
        </p:grpSpPr>
        <p:pic>
          <p:nvPicPr>
            <p:cNvPr id="73" name="Google Shape;73;p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858000" y="142875"/>
              <a:ext cx="2095500" cy="1247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" name="Google Shape;74;p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714750" y="3357498"/>
              <a:ext cx="1228725" cy="11525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oogle Shape;79;p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0" name="Google Shape;80;p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Google Shape;8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296411" y="100584"/>
              <a:ext cx="2409443" cy="4937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Google Shape;82;p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320796" y="96012"/>
              <a:ext cx="2410968" cy="56540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3" name="Google Shape;83;p5"/>
          <p:cNvSpPr txBox="1"/>
          <p:nvPr>
            <p:ph type="title"/>
          </p:nvPr>
        </p:nvSpPr>
        <p:spPr>
          <a:xfrm>
            <a:off x="3357498" y="142862"/>
            <a:ext cx="2286000" cy="369570"/>
          </a:xfrm>
          <a:prstGeom prst="rect">
            <a:avLst/>
          </a:prstGeom>
          <a:solidFill>
            <a:srgbClr val="F79546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30475">
            <a:spAutoFit/>
          </a:bodyPr>
          <a:lstStyle/>
          <a:p>
            <a:pPr indent="0" lvl="0" marL="14287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943735"/>
                </a:solidFill>
                <a:latin typeface="Calibri"/>
                <a:ea typeface="Calibri"/>
                <a:cs typeface="Calibri"/>
                <a:sym typeface="Calibri"/>
              </a:rPr>
              <a:t>Български будители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4" name="Google Shape;84;p5"/>
          <p:cNvGrpSpPr/>
          <p:nvPr/>
        </p:nvGrpSpPr>
        <p:grpSpPr>
          <a:xfrm>
            <a:off x="428599" y="142875"/>
            <a:ext cx="8524901" cy="5857912"/>
            <a:chOff x="428599" y="142875"/>
            <a:chExt cx="8524901" cy="5857912"/>
          </a:xfrm>
        </p:grpSpPr>
        <p:pic>
          <p:nvPicPr>
            <p:cNvPr id="85" name="Google Shape;85;p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858000" y="142875"/>
              <a:ext cx="2095500" cy="1247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" name="Google Shape;86;p5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28599" y="214248"/>
              <a:ext cx="2571750" cy="2428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" name="Google Shape;87;p5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28599" y="3714787"/>
              <a:ext cx="2643251" cy="2286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8" name="Google Shape;88;p5"/>
          <p:cNvSpPr txBox="1"/>
          <p:nvPr/>
        </p:nvSpPr>
        <p:spPr>
          <a:xfrm>
            <a:off x="221691" y="2807588"/>
            <a:ext cx="3627120" cy="513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974707"/>
                </a:solidFill>
                <a:latin typeface="Calibri"/>
                <a:ea typeface="Calibri"/>
                <a:cs typeface="Calibri"/>
                <a:sym typeface="Calibri"/>
              </a:rPr>
              <a:t>Паисий Хилендарски и ръкописната му  книга: ,, История славянобългарска ”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5"/>
          <p:cNvSpPr txBox="1"/>
          <p:nvPr/>
        </p:nvSpPr>
        <p:spPr>
          <a:xfrm>
            <a:off x="7009256" y="4022216"/>
            <a:ext cx="1707514" cy="269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974707"/>
                </a:solidFill>
                <a:latin typeface="Calibri"/>
                <a:ea typeface="Calibri"/>
                <a:cs typeface="Calibri"/>
                <a:sym typeface="Calibri"/>
              </a:rPr>
              <a:t>Килията на Паисий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5"/>
          <p:cNvSpPr txBox="1"/>
          <p:nvPr/>
        </p:nvSpPr>
        <p:spPr>
          <a:xfrm>
            <a:off x="4438269" y="2735961"/>
            <a:ext cx="2268220" cy="269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974707"/>
                </a:solidFill>
                <a:latin typeface="Calibri"/>
                <a:ea typeface="Calibri"/>
                <a:cs typeface="Calibri"/>
                <a:sym typeface="Calibri"/>
              </a:rPr>
              <a:t>Хилендарският манастир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5"/>
          <p:cNvSpPr txBox="1"/>
          <p:nvPr/>
        </p:nvSpPr>
        <p:spPr>
          <a:xfrm>
            <a:off x="364642" y="6094272"/>
            <a:ext cx="3037205" cy="269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Свещеникът Софроний Врачански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2" name="Google Shape;92;p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500498" y="3571824"/>
            <a:ext cx="1786001" cy="2525014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5"/>
          <p:cNvSpPr txBox="1"/>
          <p:nvPr/>
        </p:nvSpPr>
        <p:spPr>
          <a:xfrm>
            <a:off x="4294123" y="6094272"/>
            <a:ext cx="3815079" cy="269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„ Житие и страдания грешнаго Софрония “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4" name="Google Shape;94;p5"/>
          <p:cNvGrpSpPr/>
          <p:nvPr/>
        </p:nvGrpSpPr>
        <p:grpSpPr>
          <a:xfrm>
            <a:off x="3643248" y="643001"/>
            <a:ext cx="5172076" cy="3357499"/>
            <a:chOff x="3643248" y="643001"/>
            <a:chExt cx="5172076" cy="3357499"/>
          </a:xfrm>
        </p:grpSpPr>
        <p:pic>
          <p:nvPicPr>
            <p:cNvPr id="95" name="Google Shape;95;p5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3643248" y="643001"/>
              <a:ext cx="3027045" cy="21033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" name="Google Shape;96;p5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7000875" y="1571625"/>
              <a:ext cx="1814449" cy="24288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oogle Shape;101;p6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2" name="Google Shape;102;p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71474" y="1571625"/>
              <a:ext cx="2794000" cy="3784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4" name="Google Shape;104;p6"/>
          <p:cNvSpPr txBox="1"/>
          <p:nvPr>
            <p:ph type="title"/>
          </p:nvPr>
        </p:nvSpPr>
        <p:spPr>
          <a:xfrm>
            <a:off x="468579" y="589229"/>
            <a:ext cx="3774440" cy="574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974707"/>
                </a:solidFill>
                <a:latin typeface="Calibri"/>
                <a:ea typeface="Calibri"/>
                <a:cs typeface="Calibri"/>
                <a:sym typeface="Calibri"/>
              </a:rPr>
              <a:t>Петър Берон и неговия Рибен буквар,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63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974707"/>
                </a:solidFill>
                <a:latin typeface="Calibri"/>
                <a:ea typeface="Calibri"/>
                <a:cs typeface="Calibri"/>
                <a:sym typeface="Calibri"/>
              </a:rPr>
              <a:t>с различни поучения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5" name="Google Shape;105;p6"/>
          <p:cNvGrpSpPr/>
          <p:nvPr/>
        </p:nvGrpSpPr>
        <p:grpSpPr>
          <a:xfrm>
            <a:off x="4357623" y="142875"/>
            <a:ext cx="4595877" cy="2571750"/>
            <a:chOff x="4357623" y="142875"/>
            <a:chExt cx="4595877" cy="2571750"/>
          </a:xfrm>
        </p:grpSpPr>
        <p:pic>
          <p:nvPicPr>
            <p:cNvPr id="106" name="Google Shape;106;p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357623" y="857250"/>
              <a:ext cx="2184019" cy="18573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" name="Google Shape;107;p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6858000" y="142875"/>
              <a:ext cx="2095500" cy="12477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8" name="Google Shape;108;p6"/>
          <p:cNvSpPr txBox="1"/>
          <p:nvPr>
            <p:ph idx="1" type="body"/>
          </p:nvPr>
        </p:nvSpPr>
        <p:spPr>
          <a:xfrm>
            <a:off x="669162" y="2878962"/>
            <a:ext cx="7805674" cy="3195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370903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Откъс от буквара на д-р Петър Берон</a:t>
            </a:r>
            <a:endParaRPr/>
          </a:p>
          <a:p>
            <a:pPr indent="0" lvl="0" marL="3696334" rtl="0" algn="l">
              <a:lnSpc>
                <a:spcPct val="100000"/>
              </a:lnSpc>
              <a:spcBef>
                <a:spcPts val="25"/>
              </a:spcBef>
              <a:spcAft>
                <a:spcPts val="0"/>
              </a:spcAft>
              <a:buNone/>
            </a:pPr>
            <a:r>
              <a:t/>
            </a:r>
            <a:endParaRPr sz="1550"/>
          </a:p>
          <a:p>
            <a:pPr indent="0" lvl="0" marL="370903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943735"/>
                </a:solidFill>
              </a:rPr>
              <a:t>Добри съвети</a:t>
            </a:r>
            <a:endParaRPr/>
          </a:p>
          <a:p>
            <a:pPr indent="0" lvl="0" marL="3696334" rtl="0" algn="l">
              <a:lnSpc>
                <a:spcPct val="100000"/>
              </a:lnSpc>
              <a:spcBef>
                <a:spcPts val="30"/>
              </a:spcBef>
              <a:spcAft>
                <a:spcPts val="0"/>
              </a:spcAft>
              <a:buNone/>
            </a:pPr>
            <a:r>
              <a:t/>
            </a:r>
            <a:endParaRPr sz="1550"/>
          </a:p>
          <a:p>
            <a:pPr indent="-101600" lvl="0" marL="3709034" marR="2717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3735"/>
              </a:buClr>
              <a:buSzPts val="1600"/>
              <a:buFont typeface="Calibri"/>
              <a:buChar char="•"/>
            </a:pPr>
            <a:r>
              <a:rPr lang="en-US">
                <a:solidFill>
                  <a:srgbClr val="943735"/>
                </a:solidFill>
              </a:rPr>
              <a:t>Ако излъжеш веднъж, не ти вярват втори  път.</a:t>
            </a:r>
            <a:endParaRPr/>
          </a:p>
          <a:p>
            <a:pPr indent="-101600" lvl="0" marL="3709034" marR="31242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3735"/>
              </a:buClr>
              <a:buSzPts val="1600"/>
              <a:buFont typeface="Calibri"/>
              <a:buChar char="•"/>
            </a:pPr>
            <a:r>
              <a:rPr lang="en-US">
                <a:solidFill>
                  <a:srgbClr val="943735"/>
                </a:solidFill>
              </a:rPr>
              <a:t>На другите не се присмивай, ами себе си  гледай.</a:t>
            </a:r>
            <a:endParaRPr/>
          </a:p>
          <a:p>
            <a:pPr indent="-147955" lvl="0" marL="385635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3735"/>
              </a:buClr>
              <a:buSzPts val="1600"/>
              <a:buFont typeface="Calibri"/>
              <a:buChar char="•"/>
            </a:pPr>
            <a:r>
              <a:rPr lang="en-US">
                <a:solidFill>
                  <a:srgbClr val="943735"/>
                </a:solidFill>
              </a:rPr>
              <a:t>Прави добро, за да намираш добро.</a:t>
            </a:r>
            <a:endParaRPr/>
          </a:p>
          <a:p>
            <a:pPr indent="-147955" lvl="0" marL="3856354" rtl="0" algn="l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943735"/>
              </a:buClr>
              <a:buSzPts val="1600"/>
              <a:buFont typeface="Calibri"/>
              <a:buChar char="•"/>
            </a:pPr>
            <a:r>
              <a:rPr lang="en-US">
                <a:solidFill>
                  <a:srgbClr val="943735"/>
                </a:solidFill>
              </a:rPr>
              <a:t>Не се срамувай да питаш, което не знаеш.</a:t>
            </a:r>
            <a:endParaRPr/>
          </a:p>
          <a:p>
            <a:pPr indent="-101600" lvl="0" marL="3709034" marR="508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3735"/>
              </a:buClr>
              <a:buSzPts val="1600"/>
              <a:buFont typeface="Calibri"/>
              <a:buChar char="•"/>
            </a:pPr>
            <a:r>
              <a:rPr lang="en-US">
                <a:solidFill>
                  <a:srgbClr val="943735"/>
                </a:solidFill>
              </a:rPr>
              <a:t>Всичко е лесно за трудолюбивите и всичко е  трудно за мързеливите.</a:t>
            </a:r>
            <a:endParaRPr/>
          </a:p>
          <a:p>
            <a:pPr indent="-147955" lvl="0" marL="385635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3735"/>
              </a:buClr>
              <a:buSzPts val="1600"/>
              <a:buFont typeface="Calibri"/>
              <a:buChar char="•"/>
            </a:pPr>
            <a:r>
              <a:rPr lang="en-US">
                <a:solidFill>
                  <a:srgbClr val="943735"/>
                </a:solidFill>
              </a:rPr>
              <a:t>Който има наука, никога не изпада.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14" name="Google Shape;114;p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071623" y="357251"/>
              <a:ext cx="4691126" cy="2062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6" name="Google Shape;116;p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14287" y="285749"/>
              <a:ext cx="1714500" cy="333882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7" name="Google Shape;117;p7"/>
          <p:cNvSpPr txBox="1"/>
          <p:nvPr/>
        </p:nvSpPr>
        <p:spPr>
          <a:xfrm>
            <a:off x="2150745" y="2593086"/>
            <a:ext cx="5140325" cy="513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974707"/>
                </a:solidFill>
                <a:latin typeface="Calibri"/>
                <a:ea typeface="Calibri"/>
                <a:cs typeface="Calibri"/>
                <a:sym typeface="Calibri"/>
              </a:rPr>
              <a:t>Васил Априлов дарил средства за Габровското училище.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974707"/>
                </a:solidFill>
                <a:latin typeface="Calibri"/>
                <a:ea typeface="Calibri"/>
                <a:cs typeface="Calibri"/>
                <a:sym typeface="Calibri"/>
              </a:rPr>
              <a:t>На неговото име то било наречено Априловска гимназия.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7"/>
          <p:cNvSpPr txBox="1"/>
          <p:nvPr/>
        </p:nvSpPr>
        <p:spPr>
          <a:xfrm>
            <a:off x="2436622" y="6094272"/>
            <a:ext cx="4787900" cy="269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974707"/>
                </a:solidFill>
                <a:latin typeface="Calibri"/>
                <a:ea typeface="Calibri"/>
                <a:cs typeface="Calibri"/>
                <a:sym typeface="Calibri"/>
              </a:rPr>
              <a:t>Георги Раковски - ,, баща на българската революция ”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9" name="Google Shape;119;p7"/>
          <p:cNvGrpSpPr/>
          <p:nvPr/>
        </p:nvGrpSpPr>
        <p:grpSpPr>
          <a:xfrm>
            <a:off x="2357373" y="0"/>
            <a:ext cx="6596127" cy="5969012"/>
            <a:chOff x="2357373" y="0"/>
            <a:chExt cx="6596127" cy="5969012"/>
          </a:xfrm>
        </p:grpSpPr>
        <p:pic>
          <p:nvPicPr>
            <p:cNvPr id="120" name="Google Shape;120;p7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357373" y="3429012"/>
              <a:ext cx="5715000" cy="254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Google Shape;121;p7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6858000" y="0"/>
              <a:ext cx="2095500" cy="12477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oogle Shape;126;p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27" name="Google Shape;127;p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214748" y="1357248"/>
              <a:ext cx="4783201" cy="206146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Google Shape;129;p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28599" y="1000125"/>
              <a:ext cx="3500374" cy="196951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0" name="Google Shape;130;p8"/>
          <p:cNvSpPr txBox="1"/>
          <p:nvPr/>
        </p:nvSpPr>
        <p:spPr>
          <a:xfrm>
            <a:off x="5956808" y="1378458"/>
            <a:ext cx="2801620" cy="269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Хвърковатата чета на Бенковски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1" name="Google Shape;131;p8"/>
          <p:cNvGrpSpPr/>
          <p:nvPr/>
        </p:nvGrpSpPr>
        <p:grpSpPr>
          <a:xfrm>
            <a:off x="571474" y="0"/>
            <a:ext cx="8453526" cy="5562600"/>
            <a:chOff x="571474" y="0"/>
            <a:chExt cx="8453526" cy="5562600"/>
          </a:xfrm>
        </p:grpSpPr>
        <p:pic>
          <p:nvPicPr>
            <p:cNvPr id="132" name="Google Shape;132;p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71474" y="3429000"/>
              <a:ext cx="3143250" cy="192887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Google Shape;133;p8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286250" y="3571875"/>
              <a:ext cx="3587115" cy="1990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8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6929500" y="0"/>
              <a:ext cx="2095500" cy="12477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5" name="Google Shape;135;p8"/>
          <p:cNvSpPr txBox="1"/>
          <p:nvPr/>
        </p:nvSpPr>
        <p:spPr>
          <a:xfrm>
            <a:off x="1314450" y="5710224"/>
            <a:ext cx="6370955" cy="299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974707"/>
                </a:solidFill>
                <a:latin typeface="Calibri"/>
                <a:ea typeface="Calibri"/>
                <a:cs typeface="Calibri"/>
                <a:sym typeface="Calibri"/>
              </a:rPr>
              <a:t>И Любен Каравелов търсел път за освобождението на страната.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p9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1" name="Google Shape;141;p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" name="Google Shape;142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858000" y="142874"/>
              <a:ext cx="2095500" cy="1247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14287" y="1214500"/>
              <a:ext cx="4214876" cy="27327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" name="Google Shape;144;p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643501" y="2928937"/>
              <a:ext cx="4275455" cy="32099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5" name="Google Shape;145;p9"/>
          <p:cNvSpPr txBox="1"/>
          <p:nvPr>
            <p:ph type="title"/>
          </p:nvPr>
        </p:nvSpPr>
        <p:spPr>
          <a:xfrm>
            <a:off x="4723003" y="1945335"/>
            <a:ext cx="3899535" cy="3314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3325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974707"/>
                </a:solidFill>
                <a:latin typeface="Calibri"/>
                <a:ea typeface="Calibri"/>
                <a:cs typeface="Calibri"/>
                <a:sym typeface="Calibri"/>
              </a:rPr>
              <a:t>Велики български революционери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1"/>
          <p:cNvSpPr txBox="1"/>
          <p:nvPr>
            <p:ph type="title"/>
          </p:nvPr>
        </p:nvSpPr>
        <p:spPr>
          <a:xfrm>
            <a:off x="1721866" y="2939618"/>
            <a:ext cx="4645660" cy="452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050">
            <a:spAutoFit/>
          </a:bodyPr>
          <a:lstStyle/>
          <a:p>
            <a:pPr indent="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FFFF"/>
                </a:solidFill>
              </a:rPr>
              <a:t>БЛАГОДАРЯ ЗА ВНИМАНИЕТО!</a:t>
            </a:r>
            <a:endParaRPr sz="2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2021-10-23T08:50:21Z</dcterms:created>
  <dc:creator>Ilonka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2017-05-14T00:00:00Z</vt:filetime>
  </property>
  <property fmtid="{D5CDD505-2E9C-101B-9397-08002B2CF9AE}" pid="3" name="Creator">
    <vt:lpwstr>Soda PDF Server</vt:lpwstr>
  </property>
  <property fmtid="{D5CDD505-2E9C-101B-9397-08002B2CF9AE}" pid="4" name="LastSaved">
    <vt:filetime>2021-10-23T00:00:00Z</vt:filetime>
  </property>
</Properties>
</file>