
<file path=[Content_Types].xml><?xml version="1.0" encoding="utf-8"?>
<Types xmlns="http://schemas.openxmlformats.org/package/2006/content-types">
  <Default Extension="bmp" ContentType="image/bmp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56" r:id="rId2"/>
    <p:sldId id="257" r:id="rId3"/>
    <p:sldId id="260" r:id="rId4"/>
    <p:sldId id="258" r:id="rId5"/>
    <p:sldId id="259" r:id="rId6"/>
    <p:sldId id="262" r:id="rId7"/>
  </p:sldIdLst>
  <p:sldSz cx="12192000" cy="6858000"/>
  <p:notesSz cx="6858000" cy="9144000"/>
  <p:defaultTextStyle>
    <a:defPPr>
      <a:defRPr lang="bg-BG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>
        <p:scale>
          <a:sx n="91" d="100"/>
          <a:sy n="91" d="100"/>
        </p:scale>
        <p:origin x="-126" y="-7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bmp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bmp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1" y="0"/>
            <a:ext cx="12192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rcRect/>
            <a:tile tx="-31750" ty="-120650" sx="100000" sy="100000" flip="xy" algn="tl"/>
          </a:blipFill>
          <a:ln w="19050" cmpd="sng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tx1"/>
          </a:solidFill>
          <a:ln w="6350" cap="flat" cmpd="sng" algn="ctr">
            <a:solidFill>
              <a:schemeClr val="tx1">
                <a:lumMod val="65000"/>
                <a:lumOff val="35000"/>
              </a:schemeClr>
            </a:solidFill>
            <a:prstDash val="solid"/>
          </a:ln>
          <a:effectLst>
            <a:outerShdw blurRad="63500" algn="ctr" rotWithShape="0">
              <a:prstClr val="black">
                <a:alpha val="40000"/>
              </a:prstClr>
            </a:outerShdw>
            <a:softEdge rad="0"/>
          </a:effectLst>
        </p:spPr>
      </p:sp>
      <p:sp>
        <p:nvSpPr>
          <p:cNvPr id="11" name="Rectangle 10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solidFill>
            <a:schemeClr val="bg2"/>
          </a:solidFill>
          <a:ln w="9525" cap="sq" cmpd="sng" algn="ctr">
            <a:noFill/>
            <a:prstDash val="solid"/>
            <a:miter lim="800000"/>
          </a:ln>
          <a:effectLst/>
        </p:spPr>
      </p:sp>
      <p:sp>
        <p:nvSpPr>
          <p:cNvPr id="15" name="Rectangle 14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127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4" name="Group 3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17" name="Straight Connector 16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61708" y="2091263"/>
            <a:ext cx="9068586" cy="2590800"/>
          </a:xfrm>
        </p:spPr>
        <p:txBody>
          <a:bodyPr tIns="45720" bIns="45720" anchor="ctr">
            <a:noAutofit/>
          </a:bodyPr>
          <a:lstStyle>
            <a:lvl1pPr algn="ctr">
              <a:lnSpc>
                <a:spcPct val="83000"/>
              </a:lnSpc>
              <a:defRPr lang="en-US" sz="7200" b="0" kern="1200" cap="all" spc="-100" baseline="0" dirty="0">
                <a:solidFill>
                  <a:schemeClr val="tx1"/>
                </a:solidFill>
                <a:effectLst>
                  <a:outerShdw blurRad="38100" dist="127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n-ea"/>
                <a:cs typeface="+mn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62100" y="4682062"/>
            <a:ext cx="9070848" cy="457201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600" spc="8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20" name="Date Placeholder 19"/>
          <p:cNvSpPr>
            <a:spLocks noGrp="1"/>
          </p:cNvSpPr>
          <p:nvPr>
            <p:ph type="dt" sz="half" idx="10"/>
          </p:nvPr>
        </p:nvSpPr>
        <p:spPr>
          <a:xfrm>
            <a:off x="5318760" y="1341255"/>
            <a:ext cx="1554480" cy="527213"/>
          </a:xfrm>
        </p:spPr>
        <p:txBody>
          <a:bodyPr/>
          <a:lstStyle>
            <a:lvl1pPr algn="ctr">
              <a:defRPr sz="1300" spc="0" baseline="0">
                <a:solidFill>
                  <a:srgbClr val="FFFFFF"/>
                </a:solidFill>
                <a:latin typeface="+mn-lt"/>
              </a:defRPr>
            </a:lvl1pPr>
          </a:lstStyle>
          <a:p>
            <a:fld id="{C8E4CCBA-BF5D-4877-8B4C-E8D06A81F274}" type="datetimeFigureOut">
              <a:rPr lang="bg-BG" smtClean="0"/>
              <a:t>13.11.2019</a:t>
            </a:fld>
            <a:endParaRPr lang="bg-BG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>
          <a:xfrm>
            <a:off x="1453896" y="5212080"/>
            <a:ext cx="5905500" cy="228600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bg-BG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2"/>
          </p:nvPr>
        </p:nvSpPr>
        <p:spPr>
          <a:xfrm>
            <a:off x="8606919" y="5212080"/>
            <a:ext cx="2111881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72960882-F20A-4061-B50F-8A962157E98B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41694300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180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C8E4CCBA-BF5D-4877-8B4C-E8D06A81F274}" type="datetimeFigureOut">
              <a:rPr lang="bg-BG" smtClean="0"/>
              <a:t>13.11.2019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72960882-F20A-4061-B50F-8A962157E98B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7180762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40000"/>
              <a:duotone>
                <a:schemeClr val="accent3">
                  <a:shade val="45000"/>
                  <a:satMod val="135000"/>
                </a:schemeClr>
                <a:prstClr val="white"/>
              </a:duotone>
            </a:blip>
            <a:srcRect/>
            <a:tile tx="-31750" ty="-120650" sx="100000" sy="100000" flip="xy" algn="tl"/>
          </a:blipFill>
          <a:ln w="19050" cmpd="sng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3" name="Rectangle 22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tx1"/>
          </a:solidFill>
          <a:ln w="6350" cap="flat" cmpd="sng" algn="ctr">
            <a:solidFill>
              <a:schemeClr val="tx1">
                <a:lumMod val="65000"/>
                <a:lumOff val="35000"/>
              </a:schemeClr>
            </a:solidFill>
            <a:prstDash val="solid"/>
          </a:ln>
          <a:effectLst>
            <a:outerShdw blurRad="63500" algn="ctr" rotWithShape="0">
              <a:prstClr val="black">
                <a:alpha val="40000"/>
              </a:prstClr>
            </a:outerShdw>
            <a:softEdge rad="0"/>
          </a:effectLst>
        </p:spPr>
      </p:sp>
      <p:sp>
        <p:nvSpPr>
          <p:cNvPr id="24" name="Rectangle 23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solidFill>
            <a:schemeClr val="bg2"/>
          </a:solidFill>
          <a:ln w="9525" cap="sq" cmpd="sng" algn="ctr">
            <a:noFill/>
            <a:prstDash val="solid"/>
            <a:miter lim="800000"/>
          </a:ln>
          <a:effectLst/>
        </p:spPr>
      </p:sp>
      <p:sp>
        <p:nvSpPr>
          <p:cNvPr id="30" name="Rectangle 29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127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31" name="Group 30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63623" y="2094309"/>
            <a:ext cx="9070848" cy="2587752"/>
          </a:xfrm>
        </p:spPr>
        <p:txBody>
          <a:bodyPr anchor="ctr">
            <a:noAutofit/>
          </a:bodyPr>
          <a:lstStyle>
            <a:lvl1pPr algn="ctr">
              <a:lnSpc>
                <a:spcPct val="83000"/>
              </a:lnSpc>
              <a:defRPr lang="en-US" sz="7200" b="0" kern="1200" cap="all" spc="-100" baseline="0" dirty="0">
                <a:solidFill>
                  <a:schemeClr val="tx1"/>
                </a:solidFill>
                <a:effectLst>
                  <a:outerShdw blurRad="38100" dist="127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n-ea"/>
                <a:cs typeface="+mn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63624" y="4682062"/>
            <a:ext cx="9070848" cy="457200"/>
          </a:xfrm>
        </p:spPr>
        <p:txBody>
          <a:bodyPr anchor="t">
            <a:normAutofit/>
          </a:bodyPr>
          <a:lstStyle>
            <a:lvl1pPr marL="0" indent="0" algn="ctr">
              <a:buNone/>
              <a:tabLst>
                <a:tab pos="2633663" algn="l"/>
              </a:tabLst>
              <a:defRPr sz="1600">
                <a:solidFill>
                  <a:schemeClr val="tx2"/>
                </a:solidFill>
                <a:effectLst/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321808" y="1344502"/>
            <a:ext cx="1554480" cy="530352"/>
          </a:xfrm>
        </p:spPr>
        <p:txBody>
          <a:bodyPr/>
          <a:lstStyle>
            <a:lvl1pPr algn="ctr">
              <a:defRPr lang="en-US" sz="1300" kern="1200" spc="0" baseline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</a:lstStyle>
          <a:p>
            <a:fld id="{C8E4CCBA-BF5D-4877-8B4C-E8D06A81F274}" type="datetimeFigureOut">
              <a:rPr lang="bg-BG" smtClean="0"/>
              <a:t>13.11.2019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453896" y="5212080"/>
            <a:ext cx="5907024" cy="228600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04504" y="5212080"/>
            <a:ext cx="2112264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72960882-F20A-4061-B50F-8A962157E98B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9101787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7032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C8E4CCBA-BF5D-4877-8B4C-E8D06A81F274}" type="datetimeFigureOut">
              <a:rPr lang="bg-BG" smtClean="0"/>
              <a:t>13.11.2019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72960882-F20A-4061-B50F-8A962157E98B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380931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800" b="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 sz="18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55898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7336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800" b="0">
                <a:solidFill>
                  <a:schemeClr val="tx2"/>
                </a:solidFill>
              </a:defRPr>
            </a:lvl1pPr>
            <a:lvl2pPr marL="457200" indent="0">
              <a:buNone/>
              <a:defRPr sz="18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73368" y="2756581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C8E4CCBA-BF5D-4877-8B4C-E8D06A81F274}" type="datetimeFigureOut">
              <a:rPr lang="bg-BG" smtClean="0"/>
              <a:t>13.11.2019</a:t>
            </a:fld>
            <a:endParaRPr lang="bg-BG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bg-BG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72960882-F20A-4061-B50F-8A962157E98B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1773840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C8E4CCBA-BF5D-4877-8B4C-E8D06A81F274}" type="datetimeFigureOut">
              <a:rPr lang="bg-BG" smtClean="0"/>
              <a:t>13.11.2019</a:t>
            </a:fld>
            <a:endParaRPr lang="bg-BG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bg-BG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72960882-F20A-4061-B50F-8A962157E98B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8576880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C8E4CCBA-BF5D-4877-8B4C-E8D06A81F274}" type="datetimeFigureOut">
              <a:rPr lang="bg-BG" smtClean="0"/>
              <a:t>13.11.2019</a:t>
            </a:fld>
            <a:endParaRPr lang="bg-BG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bg-BG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72960882-F20A-4061-B50F-8A962157E98B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7737052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234693" y="237744"/>
            <a:ext cx="8633081" cy="6382512"/>
          </a:xfrm>
          <a:prstGeom prst="rect">
            <a:avLst/>
          </a:prstGeom>
          <a:solidFill>
            <a:schemeClr val="tx1"/>
          </a:solidFill>
          <a:ln w="6350" cap="flat" cmpd="sng" algn="ctr">
            <a:solidFill>
              <a:schemeClr val="tx1">
                <a:lumMod val="75000"/>
              </a:schemeClr>
            </a:solidFill>
            <a:prstDash val="solid"/>
          </a:ln>
          <a:effectLst>
            <a:softEdge rad="0"/>
          </a:effectLst>
        </p:spPr>
      </p:sp>
      <p:sp>
        <p:nvSpPr>
          <p:cNvPr id="16" name="Rectangle 15"/>
          <p:cNvSpPr/>
          <p:nvPr/>
        </p:nvSpPr>
        <p:spPr>
          <a:xfrm>
            <a:off x="371856" y="374904"/>
            <a:ext cx="8353044" cy="6108192"/>
          </a:xfrm>
          <a:prstGeom prst="rect">
            <a:avLst/>
          </a:prstGeom>
          <a:solidFill>
            <a:schemeClr val="bg2"/>
          </a:solidFill>
          <a:ln w="6350" cap="sq" cmpd="sng" algn="ctr">
            <a:noFill/>
            <a:prstDash val="solid"/>
            <a:miter lim="800000"/>
          </a:ln>
          <a:effectLst/>
        </p:spPr>
      </p:sp>
      <p:sp>
        <p:nvSpPr>
          <p:cNvPr id="15" name="Rectangle 14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7392"/>
            <a:ext cx="2430780" cy="1645920"/>
          </a:xfrm>
        </p:spPr>
        <p:txBody>
          <a:bodyPr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b="0" kern="1200" cap="none" spc="0" baseline="0" dirty="0">
                <a:solidFill>
                  <a:schemeClr val="bg1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90575" y="704850"/>
            <a:ext cx="7562850" cy="5143500"/>
          </a:xfrm>
        </p:spPr>
        <p:txBody>
          <a:bodyPr/>
          <a:lstStyle>
            <a:lvl1pPr>
              <a:defRPr sz="19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0780" cy="3505200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C8E4CCBA-BF5D-4877-8B4C-E8D06A81F274}" type="datetimeFigureOut">
              <a:rPr lang="bg-BG" smtClean="0"/>
              <a:t>13.11.2019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439158" y="6214535"/>
            <a:ext cx="5184648" cy="256032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72960882-F20A-4061-B50F-8A962157E98B}" type="slidenum">
              <a:rPr lang="bg-BG" smtClean="0"/>
              <a:t>‹#›</a:t>
            </a:fld>
            <a:endParaRPr lang="bg-BG"/>
          </a:p>
        </p:txBody>
      </p:sp>
      <p:sp>
        <p:nvSpPr>
          <p:cNvPr id="11" name="Rectangle 10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chemeClr val="tx1">
                <a:lumMod val="65000"/>
                <a:lumOff val="3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6389342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tx1"/>
          </a:solidFill>
          <a:ln w="6350" cap="sq">
            <a:solidFill>
              <a:schemeClr val="tx1">
                <a:lumMod val="7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solidFill>
            <a:schemeClr val="bg2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3504"/>
            <a:ext cx="2432304" cy="1645920"/>
          </a:xfrm>
        </p:spPr>
        <p:txBody>
          <a:bodyPr anchor="b">
            <a:noAutofit/>
          </a:bodyPr>
          <a:lstStyle>
            <a:lvl1pPr algn="l">
              <a:defRPr sz="2800" b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28599" y="237744"/>
            <a:ext cx="8601076" cy="6382512"/>
          </a:xfrm>
          <a:solidFill>
            <a:srgbClr val="808080"/>
          </a:solidFill>
          <a:ln>
            <a:noFill/>
          </a:ln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2304" cy="3502152"/>
          </a:xfrm>
        </p:spPr>
        <p:txBody>
          <a:bodyPr>
            <a:normAutofit/>
          </a:bodyPr>
          <a:lstStyle>
            <a:lvl1pPr marL="0" indent="0" algn="l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19050" dist="635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fld id="{C8E4CCBA-BF5D-4877-8B4C-E8D06A81F274}" type="datetimeFigureOut">
              <a:rPr lang="bg-BG" smtClean="0"/>
              <a:t>13.11.2019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marL="0" algn="r" defTabSz="914400" rtl="0" eaLnBrk="1" latinLnBrk="0" hangingPunct="1">
              <a:defRPr lang="en-US" sz="1000" kern="1200" dirty="0">
                <a:solidFill>
                  <a:srgbClr val="FFFFFF"/>
                </a:solidFill>
                <a:effectLst>
                  <a:outerShdw blurRad="19050" dist="635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72960882-F20A-4061-B50F-8A962157E98B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5857257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C8E4CCBA-BF5D-4877-8B4C-E8D06A81F274}" type="datetimeFigureOut">
              <a:rPr lang="bg-BG" smtClean="0"/>
              <a:t>13.11.2019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72960882-F20A-4061-B50F-8A962157E98B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7699644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1600" y="762000"/>
            <a:ext cx="2362200" cy="52578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762000"/>
            <a:ext cx="8077200" cy="52578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C8E4CCBA-BF5D-4877-8B4C-E8D06A81F274}" type="datetimeFigureOut">
              <a:rPr lang="bg-BG" smtClean="0"/>
              <a:t>13.11.2019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72960882-F20A-4061-B50F-8A962157E98B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3230416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4696" y="237744"/>
            <a:ext cx="11722608" cy="6382512"/>
          </a:xfrm>
          <a:prstGeom prst="rect">
            <a:avLst/>
          </a:prstGeom>
          <a:solidFill>
            <a:schemeClr val="tx1"/>
          </a:solidFill>
          <a:ln w="6350" cap="flat" cmpd="sng" algn="ctr">
            <a:solidFill>
              <a:schemeClr val="tx1">
                <a:lumMod val="75000"/>
              </a:schemeClr>
            </a:solidFill>
            <a:prstDash val="solid"/>
          </a:ln>
          <a:effectLst>
            <a:softEdge rad="0"/>
          </a:effectLst>
        </p:spPr>
      </p:sp>
      <p:sp>
        <p:nvSpPr>
          <p:cNvPr id="8" name="Rectangle 7"/>
          <p:cNvSpPr/>
          <p:nvPr/>
        </p:nvSpPr>
        <p:spPr>
          <a:xfrm>
            <a:off x="371856" y="374904"/>
            <a:ext cx="11448288" cy="6108192"/>
          </a:xfrm>
          <a:prstGeom prst="rect">
            <a:avLst/>
          </a:prstGeom>
          <a:solidFill>
            <a:schemeClr val="bg2"/>
          </a:solidFill>
          <a:ln w="6350" cap="sq" cmpd="sng" algn="ctr">
            <a:noFill/>
            <a:prstDash val="solid"/>
            <a:miter lim="800000"/>
          </a:ln>
          <a:effectLst/>
        </p:spPr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103120"/>
            <a:ext cx="10058400" cy="39319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89464" y="6214535"/>
            <a:ext cx="2743200" cy="2560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>
                <a:solidFill>
                  <a:schemeClr val="bg2"/>
                </a:solidFill>
              </a:defRPr>
            </a:lvl1pPr>
          </a:lstStyle>
          <a:p>
            <a:fld id="{C8E4CCBA-BF5D-4877-8B4C-E8D06A81F274}" type="datetimeFigureOut">
              <a:rPr lang="bg-BG" smtClean="0"/>
              <a:t>13.11.2019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89960" y="6214535"/>
            <a:ext cx="5212080" cy="2560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1000">
                <a:solidFill>
                  <a:schemeClr val="bg2"/>
                </a:solidFill>
              </a:defRPr>
            </a:lvl1pPr>
          </a:lstStyle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48535" y="6214535"/>
            <a:ext cx="1463040" cy="2560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bg2"/>
                </a:solidFill>
              </a:defRPr>
            </a:lvl1pPr>
          </a:lstStyle>
          <a:p>
            <a:fld id="{72960882-F20A-4061-B50F-8A962157E98B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54673586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4800" kern="1200" cap="none" spc="0" baseline="0" dirty="0">
          <a:solidFill>
            <a:schemeClr val="tx1"/>
          </a:solidFill>
          <a:effectLst/>
          <a:latin typeface="+mj-lt"/>
          <a:ea typeface="+mn-ea"/>
          <a:cs typeface="+mn-cs"/>
        </a:defRPr>
      </a:lvl1pPr>
    </p:titleStyle>
    <p:bodyStyle>
      <a:lvl1pPr marL="182880" indent="-182880" algn="l" defTabSz="914400" rtl="0" eaLnBrk="1" latinLnBrk="0" hangingPunct="1">
        <a:lnSpc>
          <a:spcPct val="100000"/>
        </a:lnSpc>
        <a:spcBef>
          <a:spcPts val="900"/>
        </a:spcBef>
        <a:spcAft>
          <a:spcPts val="0"/>
        </a:spcAft>
        <a:buClr>
          <a:schemeClr val="tx2">
            <a:lumMod val="60000"/>
            <a:lumOff val="40000"/>
          </a:schemeClr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2">
            <a:lumMod val="60000"/>
            <a:lumOff val="40000"/>
          </a:schemeClr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2">
            <a:lumMod val="60000"/>
            <a:lumOff val="40000"/>
          </a:schemeClr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2">
            <a:lumMod val="60000"/>
            <a:lumOff val="40000"/>
          </a:schemeClr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2">
            <a:lumMod val="60000"/>
            <a:lumOff val="40000"/>
          </a:schemeClr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2">
            <a:lumMod val="60000"/>
            <a:lumOff val="40000"/>
          </a:schemeClr>
        </a:buClr>
        <a:buFont typeface="Arial" pitchFamily="34" charset="0"/>
        <a:buChar char="•"/>
        <a:defRPr sz="1400" kern="1200">
          <a:solidFill>
            <a:schemeClr val="bg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2">
            <a:lumMod val="60000"/>
            <a:lumOff val="40000"/>
          </a:schemeClr>
        </a:buClr>
        <a:buFont typeface="Arial" pitchFamily="34" charset="0"/>
        <a:buChar char="•"/>
        <a:defRPr sz="1400" kern="1200">
          <a:solidFill>
            <a:schemeClr val="bg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2">
            <a:lumMod val="60000"/>
            <a:lumOff val="40000"/>
          </a:schemeClr>
        </a:buClr>
        <a:buFont typeface="Arial" pitchFamily="34" charset="0"/>
        <a:buChar char="•"/>
        <a:defRPr sz="1400" kern="1200">
          <a:solidFill>
            <a:schemeClr val="bg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2">
            <a:lumMod val="60000"/>
            <a:lumOff val="40000"/>
          </a:schemeClr>
        </a:buClr>
        <a:buFont typeface="Arial" pitchFamily="34" charset="0"/>
        <a:buChar char="•"/>
        <a:defRPr sz="1400" kern="1200">
          <a:solidFill>
            <a:schemeClr val="bg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=""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29554" y="1622736"/>
            <a:ext cx="9285669" cy="3979571"/>
          </a:xfrm>
        </p:spPr>
        <p:txBody>
          <a:bodyPr>
            <a:normAutofit/>
          </a:bodyPr>
          <a:lstStyle/>
          <a:p>
            <a:pPr algn="ctr"/>
            <a:r>
              <a:rPr lang="bg-BG" sz="48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Мениджър </a:t>
            </a:r>
            <a:r>
              <a:rPr lang="bg-BG" sz="48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за един </a:t>
            </a:r>
            <a:r>
              <a:rPr lang="bg-BG" sz="48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ден</a:t>
            </a:r>
            <a:r>
              <a:rPr lang="bg-BG" sz="48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 </a:t>
            </a:r>
            <a:r>
              <a:rPr lang="en-US" sz="48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2019</a:t>
            </a:r>
            <a:r>
              <a:rPr lang="bg-BG" sz="48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 </a:t>
            </a:r>
            <a:r>
              <a:rPr lang="bg-BG" sz="48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– Вдъхнови бъдещето</a:t>
            </a:r>
            <a:r>
              <a:rPr lang="en-US" sz="48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!</a:t>
            </a:r>
            <a:r>
              <a:rPr lang="bg-BG" sz="48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/>
            </a:r>
            <a:br>
              <a:rPr lang="bg-BG" sz="48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</a:br>
            <a:r>
              <a:rPr lang="bg-BG" sz="48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Компания: РУО – Варна</a:t>
            </a:r>
            <a:br>
              <a:rPr lang="bg-BG" sz="48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</a:br>
            <a:r>
              <a:rPr lang="bg-BG" sz="48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Позиция: Началник </a:t>
            </a:r>
            <a:endParaRPr lang="bg-BG" sz="4800" b="1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Arial Unicode MS" panose="020B0604020202020204" pitchFamily="34" charset="-128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821714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7882" y="399244"/>
            <a:ext cx="11230377" cy="6458755"/>
          </a:xfrm>
        </p:spPr>
        <p:txBody>
          <a:bodyPr/>
          <a:lstStyle/>
          <a:p>
            <a:pPr marL="0" indent="0" algn="just">
              <a:buNone/>
            </a:pPr>
            <a:r>
              <a:rPr lang="bg-BG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Много хубаво си изкарах на „Мениджър за един ден“ 2019! Бях одобрена за Началник на РУО – Варна. Запознах се с Началникът на РУО – Варна </a:t>
            </a:r>
            <a:r>
              <a:rPr lang="bg-BG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г-жа Венцеслава </a:t>
            </a:r>
            <a:r>
              <a:rPr lang="bg-BG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Генова. Тя ми показа кабинета си, обясни ми, че всички отдели в РУО – Варна се контролират от нея, всички документи, от всички отдели минават през нея, и без нейното съгласие и подпис не може нищо да се осъществи. В кабинета й имаше много грамоти и награди, както и много документи, които чакат одобрение от нея. Това одобрение, може да става и електронно, чрез системата им „</a:t>
            </a:r>
            <a:r>
              <a:rPr lang="en-US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Events</a:t>
            </a:r>
            <a:r>
              <a:rPr lang="bg-BG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“. От даден отдел, изпращат някакви документи до Началника, той влиза в системата, отива в </a:t>
            </a:r>
            <a:r>
              <a:rPr lang="en-US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“My Events”</a:t>
            </a:r>
            <a:r>
              <a:rPr lang="bg-BG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и оттам решава дали да одобри дадените документи или не. Като цяло РУО – Варна управлява цялата образователна система във Варна и областта. </a:t>
            </a:r>
            <a:r>
              <a:rPr lang="bg-BG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 </a:t>
            </a:r>
            <a:r>
              <a:rPr lang="bg-BG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отговарят също така, и за детските градини. Има си специални отдели за детските градини, за професионалните училища, за профилираните училища, за основните, началните и т. н. Рдвам се, че имах честта, да се запозная с процеса на управление в образованието.</a:t>
            </a:r>
          </a:p>
          <a:p>
            <a:pPr marL="0" indent="0">
              <a:buNone/>
            </a:pPr>
            <a:r>
              <a:rPr lang="bg-BG" sz="20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Кабинета на Началника на РУО – Варна:</a:t>
            </a:r>
            <a:endParaRPr lang="bg-BG" sz="20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57611" y="3180680"/>
            <a:ext cx="2408350" cy="32362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62821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9093" y="334851"/>
            <a:ext cx="12192000" cy="6858000"/>
          </a:xfrm>
        </p:spPr>
        <p:txBody>
          <a:bodyPr/>
          <a:lstStyle/>
          <a:p>
            <a:pPr marL="0" indent="0">
              <a:buNone/>
            </a:pPr>
            <a:r>
              <a:rPr lang="bg-BG" sz="20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Началникът на РУО – Варна д-р Венцеслава Генова: </a:t>
            </a:r>
          </a:p>
          <a:p>
            <a:pPr marL="0" indent="0">
              <a:buNone/>
            </a:pPr>
            <a:endParaRPr lang="bg-BG" b="1" dirty="0">
              <a:solidFill>
                <a:schemeClr val="bg1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227" y="734097"/>
            <a:ext cx="9437354" cy="57182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64729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334851" y="309093"/>
            <a:ext cx="12192000" cy="6858000"/>
          </a:xfrm>
        </p:spPr>
        <p:txBody>
          <a:bodyPr/>
          <a:lstStyle/>
          <a:p>
            <a:pPr marL="0" indent="0">
              <a:buNone/>
            </a:pPr>
            <a:r>
              <a:rPr lang="bg-BG" sz="20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Наградите и грамотите в кабинета на Началника на РУО – Варна:</a:t>
            </a:r>
          </a:p>
          <a:p>
            <a:pPr marL="0" indent="0">
              <a:buNone/>
            </a:pPr>
            <a:endParaRPr lang="bg-BG" b="1" dirty="0">
              <a:solidFill>
                <a:schemeClr val="bg1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527" y="669701"/>
            <a:ext cx="6329719" cy="5789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93670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6214" y="296214"/>
            <a:ext cx="11526592" cy="6858000"/>
          </a:xfrm>
        </p:spPr>
        <p:txBody>
          <a:bodyPr/>
          <a:lstStyle/>
          <a:p>
            <a:pPr marL="0" indent="0">
              <a:buNone/>
            </a:pPr>
            <a:r>
              <a:rPr lang="bg-BG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Имах честта, и да разгледам </a:t>
            </a:r>
            <a:r>
              <a:rPr lang="bg-BG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отблизо отдел </a:t>
            </a:r>
            <a:r>
              <a:rPr lang="bg-BG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„Административно-правно, финансово, стопанско и информационно обслужване“. Запознах се, с Началника на този отдел – г-н А. Димитров. Той ми обясни за правилниците, законите, наредбите, нормативните актове и др. Обясни ми, че над тях стоят МОН, а те стоят над директорите на всички училища и детски градини във Варна и </a:t>
            </a:r>
            <a:r>
              <a:rPr lang="bg-BG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областта. Той </a:t>
            </a:r>
            <a:r>
              <a:rPr lang="bg-BG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 разведе и в другите отдели на РУО – Варна и ми обясни по-подробно за тях. </a:t>
            </a:r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Благодаря </a:t>
            </a:r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en-US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“J</a:t>
            </a:r>
            <a:r>
              <a:rPr lang="bg-BG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 </a:t>
            </a:r>
            <a:r>
              <a:rPr lang="en-US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Bulgaria”</a:t>
            </a:r>
            <a:r>
              <a:rPr lang="bg-BG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за чудесната възможност, която предоставят, както и на </a:t>
            </a:r>
            <a:r>
              <a:rPr lang="bg-BG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РУО-Варна,</a:t>
            </a:r>
            <a:r>
              <a:rPr lang="bg-BG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g-BG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че ме </a:t>
            </a:r>
            <a:r>
              <a:rPr lang="bg-BG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приеха</a:t>
            </a:r>
            <a:r>
              <a:rPr lang="bg-BG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bg-BG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bg-BG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Кабинета </a:t>
            </a:r>
            <a:r>
              <a:rPr lang="bg-BG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г-н </a:t>
            </a:r>
            <a:r>
              <a:rPr lang="bg-BG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А. Димитров</a:t>
            </a:r>
            <a:r>
              <a:rPr lang="bg-BG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0" indent="0">
              <a:buNone/>
            </a:pPr>
            <a:r>
              <a:rPr lang="bg-B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</a:t>
            </a:r>
            <a:endParaRPr lang="bg-BG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1690" y="2292439"/>
            <a:ext cx="3062177" cy="4114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79485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663262"/>
            <a:ext cx="12192000" cy="619473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bg-BG" sz="72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Благодаря за вниманието! </a:t>
            </a:r>
          </a:p>
          <a:p>
            <a:pPr marL="0" indent="0">
              <a:buNone/>
            </a:pPr>
            <a:endParaRPr lang="bg-BG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bg-BG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bg-BG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bg-BG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bg-BG" sz="2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</a:t>
            </a:r>
            <a:r>
              <a:rPr lang="bg-BG" sz="28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Изготвено от: Йоана Георгиева 11в №10</a:t>
            </a:r>
            <a:endParaRPr lang="bg-BG" sz="2800" b="1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29618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avon">
  <a:themeElements>
    <a:clrScheme name="Green Yellow">
      <a:dk1>
        <a:sysClr val="windowText" lastClr="000000"/>
      </a:dk1>
      <a:lt1>
        <a:sysClr val="window" lastClr="FFFFFF"/>
      </a:lt1>
      <a:dk2>
        <a:srgbClr val="455F51"/>
      </a:dk2>
      <a:lt2>
        <a:srgbClr val="E2DFCC"/>
      </a:lt2>
      <a:accent1>
        <a:srgbClr val="99CB38"/>
      </a:accent1>
      <a:accent2>
        <a:srgbClr val="63A537"/>
      </a:accent2>
      <a:accent3>
        <a:srgbClr val="37A76F"/>
      </a:accent3>
      <a:accent4>
        <a:srgbClr val="44C1A3"/>
      </a:accent4>
      <a:accent5>
        <a:srgbClr val="4EB3CF"/>
      </a:accent5>
      <a:accent6>
        <a:srgbClr val="51C3F9"/>
      </a:accent6>
      <a:hlink>
        <a:srgbClr val="EE7B08"/>
      </a:hlink>
      <a:folHlink>
        <a:srgbClr val="977B2D"/>
      </a:folHlink>
    </a:clrScheme>
    <a:fontScheme name="Savon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Savo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5000"/>
                <a:lumMod val="105000"/>
              </a:schemeClr>
            </a:gs>
            <a:gs pos="100000">
              <a:schemeClr val="phClr">
                <a:tint val="65000"/>
                <a:satMod val="100000"/>
                <a:lumMod val="10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0000"/>
                <a:lumMod val="100000"/>
              </a:schemeClr>
            </a:gs>
            <a:gs pos="50000">
              <a:schemeClr val="phClr">
                <a:shade val="99000"/>
                <a:satMod val="105000"/>
                <a:lumMod val="100000"/>
              </a:schemeClr>
            </a:gs>
            <a:gs pos="100000">
              <a:schemeClr val="phClr">
                <a:shade val="98000"/>
                <a:satMod val="105000"/>
                <a:lumMod val="100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12700" dir="5400000" algn="ctr" rotWithShape="0">
              <a:srgbClr val="000000">
                <a:alpha val="63000"/>
              </a:srgbClr>
            </a:outerShdw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4200000"/>
            </a:lightRig>
          </a:scene3d>
          <a:sp3d prstMaterial="flat">
            <a:bevelT w="50800" h="6350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hade val="100000"/>
                <a:satMod val="300000"/>
              </a:schemeClr>
            </a:gs>
            <a:gs pos="100000">
              <a:schemeClr val="phClr">
                <a:tint val="100000"/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2000"/>
                <a:satMod val="115000"/>
              </a:schemeClr>
            </a:duotone>
          </a:blip>
          <a:tile tx="0" ty="0" sx="60000" sy="60000" flip="none" algn="tl"/>
        </a:blip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Savon" id="{1306E473-ED32-493B-A2D0-240A757EDD34}" vid="{6728D11B-929E-4324-91B0-4A4DA4CAC3D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TM03457510[[fn=Savon]]</Template>
  <TotalTime>158</TotalTime>
  <Words>385</Words>
  <Application>Microsoft Office PowerPoint</Application>
  <PresentationFormat>Custom</PresentationFormat>
  <Paragraphs>14</Paragraphs>
  <Slides>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Savon</vt:lpstr>
      <vt:lpstr>Мениджър за един ден 2019 – Вдъхнови бъдещето! Компания: РУО – Варна Позиция: Началник 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“Мениджър за един ден” 2019 – Вдъхнови бъдещето! РУО – Варна Началник</dc:title>
  <dc:creator>Yoana Georgieva</dc:creator>
  <cp:lastModifiedBy>pc1</cp:lastModifiedBy>
  <cp:revision>20</cp:revision>
  <dcterms:created xsi:type="dcterms:W3CDTF">2019-11-07T14:50:05Z</dcterms:created>
  <dcterms:modified xsi:type="dcterms:W3CDTF">2019-11-13T07:14:06Z</dcterms:modified>
</cp:coreProperties>
</file>